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318" r:id="rId2"/>
    <p:sldId id="314" r:id="rId3"/>
    <p:sldId id="278" r:id="rId4"/>
    <p:sldId id="313" r:id="rId5"/>
    <p:sldId id="260" r:id="rId6"/>
    <p:sldId id="280" r:id="rId7"/>
    <p:sldId id="264" r:id="rId8"/>
    <p:sldId id="319" r:id="rId9"/>
    <p:sldId id="266" r:id="rId10"/>
    <p:sldId id="282" r:id="rId11"/>
    <p:sldId id="281" r:id="rId12"/>
    <p:sldId id="283" r:id="rId13"/>
    <p:sldId id="321" r:id="rId14"/>
    <p:sldId id="326" r:id="rId15"/>
    <p:sldId id="327" r:id="rId16"/>
    <p:sldId id="325" r:id="rId17"/>
    <p:sldId id="267" r:id="rId18"/>
    <p:sldId id="268" r:id="rId19"/>
    <p:sldId id="324" r:id="rId20"/>
    <p:sldId id="323" r:id="rId21"/>
    <p:sldId id="322" r:id="rId22"/>
    <p:sldId id="320" r:id="rId23"/>
    <p:sldId id="284" r:id="rId24"/>
    <p:sldId id="328" r:id="rId25"/>
    <p:sldId id="291" r:id="rId26"/>
    <p:sldId id="286" r:id="rId27"/>
    <p:sldId id="335" r:id="rId28"/>
    <p:sldId id="330" r:id="rId29"/>
    <p:sldId id="331" r:id="rId30"/>
    <p:sldId id="287" r:id="rId31"/>
    <p:sldId id="332" r:id="rId32"/>
    <p:sldId id="337" r:id="rId33"/>
    <p:sldId id="333" r:id="rId34"/>
    <p:sldId id="288" r:id="rId35"/>
    <p:sldId id="289" r:id="rId36"/>
    <p:sldId id="334" r:id="rId37"/>
    <p:sldId id="279" r:id="rId38"/>
    <p:sldId id="338" r:id="rId39"/>
    <p:sldId id="336" r:id="rId40"/>
    <p:sldId id="290" r:id="rId41"/>
    <p:sldId id="341" r:id="rId42"/>
    <p:sldId id="340" r:id="rId43"/>
    <p:sldId id="344" r:id="rId44"/>
    <p:sldId id="343" r:id="rId45"/>
    <p:sldId id="262" r:id="rId46"/>
    <p:sldId id="345" r:id="rId47"/>
    <p:sldId id="261" r:id="rId48"/>
    <p:sldId id="346" r:id="rId49"/>
    <p:sldId id="347" r:id="rId50"/>
    <p:sldId id="285" r:id="rId51"/>
    <p:sldId id="292" r:id="rId52"/>
    <p:sldId id="348" r:id="rId53"/>
    <p:sldId id="349" r:id="rId54"/>
    <p:sldId id="256" r:id="rId55"/>
    <p:sldId id="295" r:id="rId56"/>
    <p:sldId id="293" r:id="rId57"/>
    <p:sldId id="297" r:id="rId58"/>
    <p:sldId id="298" r:id="rId59"/>
    <p:sldId id="299" r:id="rId60"/>
    <p:sldId id="315" r:id="rId61"/>
    <p:sldId id="300" r:id="rId62"/>
    <p:sldId id="302" r:id="rId63"/>
    <p:sldId id="316" r:id="rId64"/>
    <p:sldId id="303" r:id="rId65"/>
    <p:sldId id="271" r:id="rId66"/>
    <p:sldId id="274" r:id="rId67"/>
    <p:sldId id="304" r:id="rId68"/>
    <p:sldId id="317" r:id="rId69"/>
    <p:sldId id="294" r:id="rId70"/>
    <p:sldId id="305" r:id="rId71"/>
    <p:sldId id="306" r:id="rId72"/>
    <p:sldId id="307" r:id="rId73"/>
    <p:sldId id="308" r:id="rId74"/>
    <p:sldId id="309" r:id="rId75"/>
    <p:sldId id="310" r:id="rId76"/>
    <p:sldId id="311" r:id="rId77"/>
    <p:sldId id="312"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666633"/>
    <a:srgbClr val="33CC33"/>
    <a:srgbClr val="66FFFF"/>
    <a:srgbClr val="99FFCC"/>
    <a:srgbClr val="0080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8" autoAdjust="0"/>
    <p:restoredTop sz="94660"/>
  </p:normalViewPr>
  <p:slideViewPr>
    <p:cSldViewPr snapToGrid="0">
      <p:cViewPr varScale="1">
        <p:scale>
          <a:sx n="82" d="100"/>
          <a:sy n="82" d="100"/>
        </p:scale>
        <p:origin x="48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6091C5-6E7B-4BC6-B5EE-CF5FE4FCE987}" type="datetimeFigureOut">
              <a:rPr lang="en-US" smtClean="0"/>
              <a:t>11/30/2020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DB8CA-D5BA-4889-AA16-41DE1A80BBDF}" type="slidenum">
              <a:rPr lang="en-US" smtClean="0"/>
              <a:t>‹#›</a:t>
            </a:fld>
            <a:endParaRPr lang="en-US"/>
          </a:p>
        </p:txBody>
      </p:sp>
    </p:spTree>
    <p:extLst>
      <p:ext uri="{BB962C8B-B14F-4D97-AF65-F5344CB8AC3E}">
        <p14:creationId xmlns:p14="http://schemas.microsoft.com/office/powerpoint/2010/main" val="1244085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E79C385-7D39-48B0-8CFA-8ED429D0C0ED}"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606D-6072-48C1-87D2-E266B3FF45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CAD1FB-7B57-4220-89A1-FFB5353591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8F8948-956E-4B5A-B5C6-29772ECCCE0E}"/>
              </a:ext>
            </a:extLst>
          </p:cNvPr>
          <p:cNvSpPr>
            <a:spLocks noGrp="1"/>
          </p:cNvSpPr>
          <p:nvPr>
            <p:ph type="dt" sz="half" idx="10"/>
          </p:nvPr>
        </p:nvSpPr>
        <p:spPr/>
        <p:txBody>
          <a:bodyPr/>
          <a:lstStyle/>
          <a:p>
            <a:fld id="{804BF785-CDA2-4C6A-BE83-F3E6604B36C2}" type="datetimeFigureOut">
              <a:rPr lang="en-US" smtClean="0"/>
              <a:t>11/30/2020</a:t>
            </a:fld>
            <a:endParaRPr lang="en-US"/>
          </a:p>
        </p:txBody>
      </p:sp>
      <p:sp>
        <p:nvSpPr>
          <p:cNvPr id="5" name="Footer Placeholder 4">
            <a:extLst>
              <a:ext uri="{FF2B5EF4-FFF2-40B4-BE49-F238E27FC236}">
                <a16:creationId xmlns:a16="http://schemas.microsoft.com/office/drawing/2014/main" id="{9E8142A3-83FC-4168-8643-6464974076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5A0314-EF01-4AA0-BDF2-C2843136F441}"/>
              </a:ext>
            </a:extLst>
          </p:cNvPr>
          <p:cNvSpPr>
            <a:spLocks noGrp="1"/>
          </p:cNvSpPr>
          <p:nvPr>
            <p:ph type="sldNum" sz="quarter" idx="12"/>
          </p:nvPr>
        </p:nvSpPr>
        <p:spPr/>
        <p:txBody>
          <a:bodyPr/>
          <a:lstStyle/>
          <a:p>
            <a:fld id="{BB0861F7-4005-47B8-AED9-D4FA432F581D}" type="slidenum">
              <a:rPr lang="en-US" smtClean="0"/>
              <a:t>‹#›</a:t>
            </a:fld>
            <a:endParaRPr lang="en-US"/>
          </a:p>
        </p:txBody>
      </p:sp>
    </p:spTree>
    <p:extLst>
      <p:ext uri="{BB962C8B-B14F-4D97-AF65-F5344CB8AC3E}">
        <p14:creationId xmlns:p14="http://schemas.microsoft.com/office/powerpoint/2010/main" val="1312253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B269-66C3-4864-B474-F2CE027913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6216FF-E998-4169-870A-2B2CBFB2FD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FD80E-EB14-4C1B-8594-E42FD26C012F}"/>
              </a:ext>
            </a:extLst>
          </p:cNvPr>
          <p:cNvSpPr>
            <a:spLocks noGrp="1"/>
          </p:cNvSpPr>
          <p:nvPr>
            <p:ph type="dt" sz="half" idx="10"/>
          </p:nvPr>
        </p:nvSpPr>
        <p:spPr/>
        <p:txBody>
          <a:bodyPr/>
          <a:lstStyle/>
          <a:p>
            <a:fld id="{804BF785-CDA2-4C6A-BE83-F3E6604B36C2}" type="datetimeFigureOut">
              <a:rPr lang="en-US" smtClean="0"/>
              <a:t>11/30/2020</a:t>
            </a:fld>
            <a:endParaRPr lang="en-US"/>
          </a:p>
        </p:txBody>
      </p:sp>
      <p:sp>
        <p:nvSpPr>
          <p:cNvPr id="5" name="Footer Placeholder 4">
            <a:extLst>
              <a:ext uri="{FF2B5EF4-FFF2-40B4-BE49-F238E27FC236}">
                <a16:creationId xmlns:a16="http://schemas.microsoft.com/office/drawing/2014/main" id="{DC1B1B79-5107-441C-BE3F-508C3CE20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E69F2A-36D5-4D6B-82ED-AD79814809ED}"/>
              </a:ext>
            </a:extLst>
          </p:cNvPr>
          <p:cNvSpPr>
            <a:spLocks noGrp="1"/>
          </p:cNvSpPr>
          <p:nvPr>
            <p:ph type="sldNum" sz="quarter" idx="12"/>
          </p:nvPr>
        </p:nvSpPr>
        <p:spPr/>
        <p:txBody>
          <a:bodyPr/>
          <a:lstStyle/>
          <a:p>
            <a:fld id="{BB0861F7-4005-47B8-AED9-D4FA432F581D}" type="slidenum">
              <a:rPr lang="en-US" smtClean="0"/>
              <a:t>‹#›</a:t>
            </a:fld>
            <a:endParaRPr lang="en-US"/>
          </a:p>
        </p:txBody>
      </p:sp>
    </p:spTree>
    <p:extLst>
      <p:ext uri="{BB962C8B-B14F-4D97-AF65-F5344CB8AC3E}">
        <p14:creationId xmlns:p14="http://schemas.microsoft.com/office/powerpoint/2010/main" val="3720459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4DACF4-2585-40A2-BDD5-823D4E09E8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7637BD-E3C1-4631-95EE-88941048D2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A62C6F-2978-4AC1-A3E0-AE2926F305BB}"/>
              </a:ext>
            </a:extLst>
          </p:cNvPr>
          <p:cNvSpPr>
            <a:spLocks noGrp="1"/>
          </p:cNvSpPr>
          <p:nvPr>
            <p:ph type="dt" sz="half" idx="10"/>
          </p:nvPr>
        </p:nvSpPr>
        <p:spPr/>
        <p:txBody>
          <a:bodyPr/>
          <a:lstStyle/>
          <a:p>
            <a:fld id="{804BF785-CDA2-4C6A-BE83-F3E6604B36C2}" type="datetimeFigureOut">
              <a:rPr lang="en-US" smtClean="0"/>
              <a:t>11/30/2020</a:t>
            </a:fld>
            <a:endParaRPr lang="en-US"/>
          </a:p>
        </p:txBody>
      </p:sp>
      <p:sp>
        <p:nvSpPr>
          <p:cNvPr id="5" name="Footer Placeholder 4">
            <a:extLst>
              <a:ext uri="{FF2B5EF4-FFF2-40B4-BE49-F238E27FC236}">
                <a16:creationId xmlns:a16="http://schemas.microsoft.com/office/drawing/2014/main" id="{19232677-5C7D-4574-A901-DEC92D72C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7FDD4-EC09-491B-8E84-499127E6758F}"/>
              </a:ext>
            </a:extLst>
          </p:cNvPr>
          <p:cNvSpPr>
            <a:spLocks noGrp="1"/>
          </p:cNvSpPr>
          <p:nvPr>
            <p:ph type="sldNum" sz="quarter" idx="12"/>
          </p:nvPr>
        </p:nvSpPr>
        <p:spPr/>
        <p:txBody>
          <a:bodyPr/>
          <a:lstStyle/>
          <a:p>
            <a:fld id="{BB0861F7-4005-47B8-AED9-D4FA432F581D}" type="slidenum">
              <a:rPr lang="en-US" smtClean="0"/>
              <a:t>‹#›</a:t>
            </a:fld>
            <a:endParaRPr lang="en-US"/>
          </a:p>
        </p:txBody>
      </p:sp>
    </p:spTree>
    <p:extLst>
      <p:ext uri="{BB962C8B-B14F-4D97-AF65-F5344CB8AC3E}">
        <p14:creationId xmlns:p14="http://schemas.microsoft.com/office/powerpoint/2010/main" val="190301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A10F-7546-4290-88E0-2B388D8DA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CD50D8-1EF2-4EA5-87BF-8F10AF4C87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75C153-D5EB-4758-B6B1-A107FAC89B89}"/>
              </a:ext>
            </a:extLst>
          </p:cNvPr>
          <p:cNvSpPr>
            <a:spLocks noGrp="1"/>
          </p:cNvSpPr>
          <p:nvPr>
            <p:ph type="dt" sz="half" idx="10"/>
          </p:nvPr>
        </p:nvSpPr>
        <p:spPr/>
        <p:txBody>
          <a:bodyPr/>
          <a:lstStyle/>
          <a:p>
            <a:fld id="{804BF785-CDA2-4C6A-BE83-F3E6604B36C2}" type="datetimeFigureOut">
              <a:rPr lang="en-US" smtClean="0"/>
              <a:t>11/30/2020</a:t>
            </a:fld>
            <a:endParaRPr lang="en-US"/>
          </a:p>
        </p:txBody>
      </p:sp>
      <p:sp>
        <p:nvSpPr>
          <p:cNvPr id="5" name="Footer Placeholder 4">
            <a:extLst>
              <a:ext uri="{FF2B5EF4-FFF2-40B4-BE49-F238E27FC236}">
                <a16:creationId xmlns:a16="http://schemas.microsoft.com/office/drawing/2014/main" id="{8296C3AF-6438-4385-8832-9FD14CDDD4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D9B92C-1588-48E0-8A0A-0ECFC598ECF9}"/>
              </a:ext>
            </a:extLst>
          </p:cNvPr>
          <p:cNvSpPr>
            <a:spLocks noGrp="1"/>
          </p:cNvSpPr>
          <p:nvPr>
            <p:ph type="sldNum" sz="quarter" idx="12"/>
          </p:nvPr>
        </p:nvSpPr>
        <p:spPr/>
        <p:txBody>
          <a:bodyPr/>
          <a:lstStyle/>
          <a:p>
            <a:fld id="{BB0861F7-4005-47B8-AED9-D4FA432F581D}" type="slidenum">
              <a:rPr lang="en-US" smtClean="0"/>
              <a:t>‹#›</a:t>
            </a:fld>
            <a:endParaRPr lang="en-US"/>
          </a:p>
        </p:txBody>
      </p:sp>
    </p:spTree>
    <p:extLst>
      <p:ext uri="{BB962C8B-B14F-4D97-AF65-F5344CB8AC3E}">
        <p14:creationId xmlns:p14="http://schemas.microsoft.com/office/powerpoint/2010/main" val="4091094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9FD34-0DE5-420A-8C72-D871ABD002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680D1C-A169-4B40-B189-8F5120950F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C8B4BC-FCB3-40CA-A654-47CD813EB147}"/>
              </a:ext>
            </a:extLst>
          </p:cNvPr>
          <p:cNvSpPr>
            <a:spLocks noGrp="1"/>
          </p:cNvSpPr>
          <p:nvPr>
            <p:ph type="dt" sz="half" idx="10"/>
          </p:nvPr>
        </p:nvSpPr>
        <p:spPr/>
        <p:txBody>
          <a:bodyPr/>
          <a:lstStyle/>
          <a:p>
            <a:fld id="{804BF785-CDA2-4C6A-BE83-F3E6604B36C2}" type="datetimeFigureOut">
              <a:rPr lang="en-US" smtClean="0"/>
              <a:t>11/30/2020</a:t>
            </a:fld>
            <a:endParaRPr lang="en-US"/>
          </a:p>
        </p:txBody>
      </p:sp>
      <p:sp>
        <p:nvSpPr>
          <p:cNvPr id="5" name="Footer Placeholder 4">
            <a:extLst>
              <a:ext uri="{FF2B5EF4-FFF2-40B4-BE49-F238E27FC236}">
                <a16:creationId xmlns:a16="http://schemas.microsoft.com/office/drawing/2014/main" id="{1A728BE5-9BE3-4615-B02D-3082C8D94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2A3E6-7E49-436B-87F1-30D451DEAFFA}"/>
              </a:ext>
            </a:extLst>
          </p:cNvPr>
          <p:cNvSpPr>
            <a:spLocks noGrp="1"/>
          </p:cNvSpPr>
          <p:nvPr>
            <p:ph type="sldNum" sz="quarter" idx="12"/>
          </p:nvPr>
        </p:nvSpPr>
        <p:spPr/>
        <p:txBody>
          <a:bodyPr/>
          <a:lstStyle/>
          <a:p>
            <a:fld id="{BB0861F7-4005-47B8-AED9-D4FA432F581D}" type="slidenum">
              <a:rPr lang="en-US" smtClean="0"/>
              <a:t>‹#›</a:t>
            </a:fld>
            <a:endParaRPr lang="en-US"/>
          </a:p>
        </p:txBody>
      </p:sp>
    </p:spTree>
    <p:extLst>
      <p:ext uri="{BB962C8B-B14F-4D97-AF65-F5344CB8AC3E}">
        <p14:creationId xmlns:p14="http://schemas.microsoft.com/office/powerpoint/2010/main" val="5674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74F49-CAE2-4704-843D-286D2E91B4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8B5852-13E2-4CC0-8AC0-A3286FEB6C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ED63F0-BB25-49E6-BC32-3BA6CAEFC3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8AD99E-7536-4962-BB46-A3F8617929D3}"/>
              </a:ext>
            </a:extLst>
          </p:cNvPr>
          <p:cNvSpPr>
            <a:spLocks noGrp="1"/>
          </p:cNvSpPr>
          <p:nvPr>
            <p:ph type="dt" sz="half" idx="10"/>
          </p:nvPr>
        </p:nvSpPr>
        <p:spPr/>
        <p:txBody>
          <a:bodyPr/>
          <a:lstStyle/>
          <a:p>
            <a:fld id="{804BF785-CDA2-4C6A-BE83-F3E6604B36C2}" type="datetimeFigureOut">
              <a:rPr lang="en-US" smtClean="0"/>
              <a:t>11/30/2020</a:t>
            </a:fld>
            <a:endParaRPr lang="en-US"/>
          </a:p>
        </p:txBody>
      </p:sp>
      <p:sp>
        <p:nvSpPr>
          <p:cNvPr id="6" name="Footer Placeholder 5">
            <a:extLst>
              <a:ext uri="{FF2B5EF4-FFF2-40B4-BE49-F238E27FC236}">
                <a16:creationId xmlns:a16="http://schemas.microsoft.com/office/drawing/2014/main" id="{C351620B-BC02-426B-91C8-69ACC9507A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A81A04-1FFF-48AC-9091-4D47EEA506D3}"/>
              </a:ext>
            </a:extLst>
          </p:cNvPr>
          <p:cNvSpPr>
            <a:spLocks noGrp="1"/>
          </p:cNvSpPr>
          <p:nvPr>
            <p:ph type="sldNum" sz="quarter" idx="12"/>
          </p:nvPr>
        </p:nvSpPr>
        <p:spPr/>
        <p:txBody>
          <a:bodyPr/>
          <a:lstStyle/>
          <a:p>
            <a:fld id="{BB0861F7-4005-47B8-AED9-D4FA432F581D}" type="slidenum">
              <a:rPr lang="en-US" smtClean="0"/>
              <a:t>‹#›</a:t>
            </a:fld>
            <a:endParaRPr lang="en-US"/>
          </a:p>
        </p:txBody>
      </p:sp>
    </p:spTree>
    <p:extLst>
      <p:ext uri="{BB962C8B-B14F-4D97-AF65-F5344CB8AC3E}">
        <p14:creationId xmlns:p14="http://schemas.microsoft.com/office/powerpoint/2010/main" val="150894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97BC2-E5B2-45BB-AFF3-394BC4ACEE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A95651-2E47-425C-BDD3-5467A85D92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73301A-392F-40B6-9F12-24E915A02E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2FE0E5-143D-4DCE-8A6E-6BA64F3F43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7410D8-C795-4619-AEC2-1AAAD37870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90797C-3ABC-4F95-9F74-FA161433119A}"/>
              </a:ext>
            </a:extLst>
          </p:cNvPr>
          <p:cNvSpPr>
            <a:spLocks noGrp="1"/>
          </p:cNvSpPr>
          <p:nvPr>
            <p:ph type="dt" sz="half" idx="10"/>
          </p:nvPr>
        </p:nvSpPr>
        <p:spPr/>
        <p:txBody>
          <a:bodyPr/>
          <a:lstStyle/>
          <a:p>
            <a:fld id="{804BF785-CDA2-4C6A-BE83-F3E6604B36C2}" type="datetimeFigureOut">
              <a:rPr lang="en-US" smtClean="0"/>
              <a:t>11/30/2020</a:t>
            </a:fld>
            <a:endParaRPr lang="en-US"/>
          </a:p>
        </p:txBody>
      </p:sp>
      <p:sp>
        <p:nvSpPr>
          <p:cNvPr id="8" name="Footer Placeholder 7">
            <a:extLst>
              <a:ext uri="{FF2B5EF4-FFF2-40B4-BE49-F238E27FC236}">
                <a16:creationId xmlns:a16="http://schemas.microsoft.com/office/drawing/2014/main" id="{839C8D63-8FFD-44B3-91F5-4CA7F5A7B6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AB0FE9-8EC7-4245-8385-9B631624B124}"/>
              </a:ext>
            </a:extLst>
          </p:cNvPr>
          <p:cNvSpPr>
            <a:spLocks noGrp="1"/>
          </p:cNvSpPr>
          <p:nvPr>
            <p:ph type="sldNum" sz="quarter" idx="12"/>
          </p:nvPr>
        </p:nvSpPr>
        <p:spPr/>
        <p:txBody>
          <a:bodyPr/>
          <a:lstStyle/>
          <a:p>
            <a:fld id="{BB0861F7-4005-47B8-AED9-D4FA432F581D}" type="slidenum">
              <a:rPr lang="en-US" smtClean="0"/>
              <a:t>‹#›</a:t>
            </a:fld>
            <a:endParaRPr lang="en-US"/>
          </a:p>
        </p:txBody>
      </p:sp>
    </p:spTree>
    <p:extLst>
      <p:ext uri="{BB962C8B-B14F-4D97-AF65-F5344CB8AC3E}">
        <p14:creationId xmlns:p14="http://schemas.microsoft.com/office/powerpoint/2010/main" val="1844434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CFC61-CED8-4F0D-840C-5711CE59B0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C5DC88-D5BD-45F4-BDB0-20468958D1A0}"/>
              </a:ext>
            </a:extLst>
          </p:cNvPr>
          <p:cNvSpPr>
            <a:spLocks noGrp="1"/>
          </p:cNvSpPr>
          <p:nvPr>
            <p:ph type="dt" sz="half" idx="10"/>
          </p:nvPr>
        </p:nvSpPr>
        <p:spPr/>
        <p:txBody>
          <a:bodyPr/>
          <a:lstStyle/>
          <a:p>
            <a:fld id="{804BF785-CDA2-4C6A-BE83-F3E6604B36C2}" type="datetimeFigureOut">
              <a:rPr lang="en-US" smtClean="0"/>
              <a:t>11/30/2020</a:t>
            </a:fld>
            <a:endParaRPr lang="en-US"/>
          </a:p>
        </p:txBody>
      </p:sp>
      <p:sp>
        <p:nvSpPr>
          <p:cNvPr id="4" name="Footer Placeholder 3">
            <a:extLst>
              <a:ext uri="{FF2B5EF4-FFF2-40B4-BE49-F238E27FC236}">
                <a16:creationId xmlns:a16="http://schemas.microsoft.com/office/drawing/2014/main" id="{77A63F84-BCC9-4D79-9054-1AE06706FF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E2B296-02A0-4461-88CE-E7285B4419B5}"/>
              </a:ext>
            </a:extLst>
          </p:cNvPr>
          <p:cNvSpPr>
            <a:spLocks noGrp="1"/>
          </p:cNvSpPr>
          <p:nvPr>
            <p:ph type="sldNum" sz="quarter" idx="12"/>
          </p:nvPr>
        </p:nvSpPr>
        <p:spPr/>
        <p:txBody>
          <a:bodyPr/>
          <a:lstStyle/>
          <a:p>
            <a:fld id="{BB0861F7-4005-47B8-AED9-D4FA432F581D}" type="slidenum">
              <a:rPr lang="en-US" smtClean="0"/>
              <a:t>‹#›</a:t>
            </a:fld>
            <a:endParaRPr lang="en-US"/>
          </a:p>
        </p:txBody>
      </p:sp>
    </p:spTree>
    <p:extLst>
      <p:ext uri="{BB962C8B-B14F-4D97-AF65-F5344CB8AC3E}">
        <p14:creationId xmlns:p14="http://schemas.microsoft.com/office/powerpoint/2010/main" val="3605792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5B4107-9321-4802-BDB1-6CC08647C7B5}"/>
              </a:ext>
            </a:extLst>
          </p:cNvPr>
          <p:cNvSpPr>
            <a:spLocks noGrp="1"/>
          </p:cNvSpPr>
          <p:nvPr>
            <p:ph type="dt" sz="half" idx="10"/>
          </p:nvPr>
        </p:nvSpPr>
        <p:spPr/>
        <p:txBody>
          <a:bodyPr/>
          <a:lstStyle/>
          <a:p>
            <a:fld id="{804BF785-CDA2-4C6A-BE83-F3E6604B36C2}" type="datetimeFigureOut">
              <a:rPr lang="en-US" smtClean="0"/>
              <a:t>11/30/2020</a:t>
            </a:fld>
            <a:endParaRPr lang="en-US"/>
          </a:p>
        </p:txBody>
      </p:sp>
      <p:sp>
        <p:nvSpPr>
          <p:cNvPr id="3" name="Footer Placeholder 2">
            <a:extLst>
              <a:ext uri="{FF2B5EF4-FFF2-40B4-BE49-F238E27FC236}">
                <a16:creationId xmlns:a16="http://schemas.microsoft.com/office/drawing/2014/main" id="{758A6526-4080-49D6-B3B2-AFA61DBF78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22B7FB-047A-47D3-A222-2F2A8A6422C6}"/>
              </a:ext>
            </a:extLst>
          </p:cNvPr>
          <p:cNvSpPr>
            <a:spLocks noGrp="1"/>
          </p:cNvSpPr>
          <p:nvPr>
            <p:ph type="sldNum" sz="quarter" idx="12"/>
          </p:nvPr>
        </p:nvSpPr>
        <p:spPr/>
        <p:txBody>
          <a:bodyPr/>
          <a:lstStyle/>
          <a:p>
            <a:fld id="{BB0861F7-4005-47B8-AED9-D4FA432F581D}" type="slidenum">
              <a:rPr lang="en-US" smtClean="0"/>
              <a:t>‹#›</a:t>
            </a:fld>
            <a:endParaRPr lang="en-US"/>
          </a:p>
        </p:txBody>
      </p:sp>
    </p:spTree>
    <p:extLst>
      <p:ext uri="{BB962C8B-B14F-4D97-AF65-F5344CB8AC3E}">
        <p14:creationId xmlns:p14="http://schemas.microsoft.com/office/powerpoint/2010/main" val="3981324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89112-2ADF-41E6-AD7B-01BE1FA6E5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EEAD96-3B43-4419-AC28-AF4AE95CAC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6CBA53-20CC-4352-BBD4-61C2B80DE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E13290-2258-490C-AD6F-D81DBBFD34BB}"/>
              </a:ext>
            </a:extLst>
          </p:cNvPr>
          <p:cNvSpPr>
            <a:spLocks noGrp="1"/>
          </p:cNvSpPr>
          <p:nvPr>
            <p:ph type="dt" sz="half" idx="10"/>
          </p:nvPr>
        </p:nvSpPr>
        <p:spPr/>
        <p:txBody>
          <a:bodyPr/>
          <a:lstStyle/>
          <a:p>
            <a:fld id="{804BF785-CDA2-4C6A-BE83-F3E6604B36C2}" type="datetimeFigureOut">
              <a:rPr lang="en-US" smtClean="0"/>
              <a:t>11/30/2020</a:t>
            </a:fld>
            <a:endParaRPr lang="en-US"/>
          </a:p>
        </p:txBody>
      </p:sp>
      <p:sp>
        <p:nvSpPr>
          <p:cNvPr id="6" name="Footer Placeholder 5">
            <a:extLst>
              <a:ext uri="{FF2B5EF4-FFF2-40B4-BE49-F238E27FC236}">
                <a16:creationId xmlns:a16="http://schemas.microsoft.com/office/drawing/2014/main" id="{1ED87569-D990-46C3-B85B-4CE1DF401E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2065FD-C457-412C-8A82-B30AD2AFDA0B}"/>
              </a:ext>
            </a:extLst>
          </p:cNvPr>
          <p:cNvSpPr>
            <a:spLocks noGrp="1"/>
          </p:cNvSpPr>
          <p:nvPr>
            <p:ph type="sldNum" sz="quarter" idx="12"/>
          </p:nvPr>
        </p:nvSpPr>
        <p:spPr/>
        <p:txBody>
          <a:bodyPr/>
          <a:lstStyle/>
          <a:p>
            <a:fld id="{BB0861F7-4005-47B8-AED9-D4FA432F581D}" type="slidenum">
              <a:rPr lang="en-US" smtClean="0"/>
              <a:t>‹#›</a:t>
            </a:fld>
            <a:endParaRPr lang="en-US"/>
          </a:p>
        </p:txBody>
      </p:sp>
    </p:spTree>
    <p:extLst>
      <p:ext uri="{BB962C8B-B14F-4D97-AF65-F5344CB8AC3E}">
        <p14:creationId xmlns:p14="http://schemas.microsoft.com/office/powerpoint/2010/main" val="3318352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E735A-3651-4B4C-82F2-1DC1616735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0C0877-AD5B-4F9D-AE28-446A843B51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8290FF-4DA4-45E7-9168-5C1DD2B36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5490D-C9BC-485C-8CAE-0710C1879886}"/>
              </a:ext>
            </a:extLst>
          </p:cNvPr>
          <p:cNvSpPr>
            <a:spLocks noGrp="1"/>
          </p:cNvSpPr>
          <p:nvPr>
            <p:ph type="dt" sz="half" idx="10"/>
          </p:nvPr>
        </p:nvSpPr>
        <p:spPr/>
        <p:txBody>
          <a:bodyPr/>
          <a:lstStyle/>
          <a:p>
            <a:fld id="{804BF785-CDA2-4C6A-BE83-F3E6604B36C2}" type="datetimeFigureOut">
              <a:rPr lang="en-US" smtClean="0"/>
              <a:t>11/30/2020</a:t>
            </a:fld>
            <a:endParaRPr lang="en-US"/>
          </a:p>
        </p:txBody>
      </p:sp>
      <p:sp>
        <p:nvSpPr>
          <p:cNvPr id="6" name="Footer Placeholder 5">
            <a:extLst>
              <a:ext uri="{FF2B5EF4-FFF2-40B4-BE49-F238E27FC236}">
                <a16:creationId xmlns:a16="http://schemas.microsoft.com/office/drawing/2014/main" id="{D307D244-5ED1-42CC-A5E6-59E3CA2BE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97EC6B-BC13-4527-9DAE-326A23DB9001}"/>
              </a:ext>
            </a:extLst>
          </p:cNvPr>
          <p:cNvSpPr>
            <a:spLocks noGrp="1"/>
          </p:cNvSpPr>
          <p:nvPr>
            <p:ph type="sldNum" sz="quarter" idx="12"/>
          </p:nvPr>
        </p:nvSpPr>
        <p:spPr/>
        <p:txBody>
          <a:bodyPr/>
          <a:lstStyle/>
          <a:p>
            <a:fld id="{BB0861F7-4005-47B8-AED9-D4FA432F581D}" type="slidenum">
              <a:rPr lang="en-US" smtClean="0"/>
              <a:t>‹#›</a:t>
            </a:fld>
            <a:endParaRPr lang="en-US"/>
          </a:p>
        </p:txBody>
      </p:sp>
    </p:spTree>
    <p:extLst>
      <p:ext uri="{BB962C8B-B14F-4D97-AF65-F5344CB8AC3E}">
        <p14:creationId xmlns:p14="http://schemas.microsoft.com/office/powerpoint/2010/main" val="3596028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6C4A30-0706-4943-993A-BE0C95E3AC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FE9A7A-B427-4B8D-87A5-C0144F1CAB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57DE4-F44B-4DC6-9512-CD300E9739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4BF785-CDA2-4C6A-BE83-F3E6604B36C2}" type="datetimeFigureOut">
              <a:rPr lang="en-US" smtClean="0"/>
              <a:t>11/30/2020</a:t>
            </a:fld>
            <a:endParaRPr lang="en-US"/>
          </a:p>
        </p:txBody>
      </p:sp>
      <p:sp>
        <p:nvSpPr>
          <p:cNvPr id="5" name="Footer Placeholder 4">
            <a:extLst>
              <a:ext uri="{FF2B5EF4-FFF2-40B4-BE49-F238E27FC236}">
                <a16:creationId xmlns:a16="http://schemas.microsoft.com/office/drawing/2014/main" id="{E2B79718-2EAF-49B7-A97E-D9A48758BC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997E18-5BE9-43C9-92F0-789BA3D296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0861F7-4005-47B8-AED9-D4FA432F581D}" type="slidenum">
              <a:rPr lang="en-US" smtClean="0"/>
              <a:t>‹#›</a:t>
            </a:fld>
            <a:endParaRPr lang="en-US"/>
          </a:p>
        </p:txBody>
      </p:sp>
    </p:spTree>
    <p:extLst>
      <p:ext uri="{BB962C8B-B14F-4D97-AF65-F5344CB8AC3E}">
        <p14:creationId xmlns:p14="http://schemas.microsoft.com/office/powerpoint/2010/main" val="2938724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image" Target="../media/image23.gif"/><Relationship Id="rId1" Type="http://schemas.openxmlformats.org/officeDocument/2006/relationships/slideLayout" Target="../slideLayouts/slideLayout1.xml"/><Relationship Id="rId6" Type="http://schemas.openxmlformats.org/officeDocument/2006/relationships/hyperlink" Target="http://www.weheartpets.com/category/11/blogid/1?page=4" TargetMode="Externa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Happened Before the Big Bang? | Live Science">
            <a:extLst>
              <a:ext uri="{FF2B5EF4-FFF2-40B4-BE49-F238E27FC236}">
                <a16:creationId xmlns:a16="http://schemas.microsoft.com/office/drawing/2014/main" id="{156304FA-FF11-4250-BAF7-2AD8AD06B7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3571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913F4A3-7414-40C6-BD33-696AAD5D1EE2}"/>
              </a:ext>
            </a:extLst>
          </p:cNvPr>
          <p:cNvSpPr>
            <a:spLocks noGrp="1"/>
          </p:cNvSpPr>
          <p:nvPr>
            <p:ph type="ctrTitle"/>
          </p:nvPr>
        </p:nvSpPr>
        <p:spPr>
          <a:xfrm>
            <a:off x="964164" y="1424750"/>
            <a:ext cx="10263672" cy="6071896"/>
          </a:xfrm>
        </p:spPr>
        <p:txBody>
          <a:bodyPr>
            <a:normAutofit fontScale="90000"/>
          </a:bodyPr>
          <a:lstStyle/>
          <a:p>
            <a:br>
              <a:rPr lang="en-US" sz="4800" i="1" dirty="0">
                <a:ln>
                  <a:solidFill>
                    <a:sysClr val="windowText" lastClr="000000"/>
                  </a:solidFill>
                </a:ln>
                <a:solidFill>
                  <a:schemeClr val="bg1"/>
                </a:solidFill>
                <a:effectLst>
                  <a:glow rad="101600">
                    <a:srgbClr val="C00000">
                      <a:alpha val="60000"/>
                    </a:srgbClr>
                  </a:glow>
                </a:effectLst>
                <a:latin typeface="Cooper Black" panose="0208090404030B020404" pitchFamily="18" charset="0"/>
              </a:rPr>
            </a:br>
            <a:br>
              <a:rPr lang="en-US" sz="4800" i="1" dirty="0">
                <a:ln>
                  <a:solidFill>
                    <a:sysClr val="windowText" lastClr="000000"/>
                  </a:solidFill>
                </a:ln>
                <a:solidFill>
                  <a:schemeClr val="bg1"/>
                </a:solidFill>
                <a:effectLst>
                  <a:glow rad="101600">
                    <a:srgbClr val="C00000">
                      <a:alpha val="60000"/>
                    </a:srgbClr>
                  </a:glow>
                </a:effectLst>
                <a:latin typeface="Cooper Black" panose="0208090404030B020404" pitchFamily="18" charset="0"/>
              </a:rPr>
            </a:br>
            <a:r>
              <a:rPr lang="en-US" sz="4800" dirty="0">
                <a:ln>
                  <a:solidFill>
                    <a:sysClr val="windowText" lastClr="000000"/>
                  </a:solidFill>
                </a:ln>
                <a:solidFill>
                  <a:srgbClr val="FFFF00"/>
                </a:solidFill>
                <a:effectLst>
                  <a:glow rad="101600">
                    <a:schemeClr val="tx1">
                      <a:alpha val="60000"/>
                    </a:schemeClr>
                  </a:glow>
                </a:effectLst>
                <a:latin typeface="Arial Black" panose="020B0A04020102020204" pitchFamily="34" charset="0"/>
              </a:rPr>
              <a:t>Romans 11:33</a:t>
            </a:r>
            <a:br>
              <a:rPr lang="en-US" sz="4800" dirty="0">
                <a:ln>
                  <a:solidFill>
                    <a:sysClr val="windowText" lastClr="000000"/>
                  </a:solidFill>
                </a:ln>
                <a:solidFill>
                  <a:schemeClr val="bg1"/>
                </a:solidFill>
                <a:effectLst>
                  <a:glow rad="101600">
                    <a:srgbClr val="C00000">
                      <a:alpha val="60000"/>
                    </a:srgbClr>
                  </a:glow>
                </a:effectLst>
                <a:latin typeface="Arial Black" panose="020B0A04020102020204" pitchFamily="34" charset="0"/>
              </a:rPr>
            </a:br>
            <a:r>
              <a:rPr lang="en-US" sz="4800" dirty="0">
                <a:ln>
                  <a:solidFill>
                    <a:sysClr val="windowText" lastClr="000000"/>
                  </a:solidFill>
                </a:ln>
                <a:solidFill>
                  <a:schemeClr val="bg1"/>
                </a:solidFill>
                <a:effectLst>
                  <a:glow rad="101600">
                    <a:srgbClr val="C00000">
                      <a:alpha val="60000"/>
                    </a:srgbClr>
                  </a:glow>
                </a:effectLst>
                <a:latin typeface="Arial Black" panose="020B0A04020102020204" pitchFamily="34" charset="0"/>
              </a:rPr>
              <a:t> </a:t>
            </a:r>
            <a:br>
              <a:rPr lang="en-US" sz="4800" dirty="0">
                <a:ln>
                  <a:solidFill>
                    <a:sysClr val="windowText" lastClr="000000"/>
                  </a:solidFill>
                </a:ln>
                <a:solidFill>
                  <a:schemeClr val="bg1"/>
                </a:solidFill>
                <a:effectLst>
                  <a:glow rad="101600">
                    <a:srgbClr val="C00000">
                      <a:alpha val="60000"/>
                    </a:srgbClr>
                  </a:glow>
                </a:effectLst>
                <a:latin typeface="Arial Black" panose="020B0A04020102020204" pitchFamily="34" charset="0"/>
              </a:rPr>
            </a:br>
            <a:r>
              <a:rPr lang="en-US" i="1" dirty="0">
                <a:ln>
                  <a:solidFill>
                    <a:sysClr val="windowText" lastClr="000000"/>
                  </a:solidFill>
                </a:ln>
                <a:solidFill>
                  <a:schemeClr val="bg1"/>
                </a:solidFill>
                <a:effectLst>
                  <a:glow rad="101600">
                    <a:schemeClr val="tx1">
                      <a:alpha val="60000"/>
                    </a:schemeClr>
                  </a:glow>
                </a:effectLst>
                <a:latin typeface="Arial Black" panose="020B0A04020102020204" pitchFamily="34" charset="0"/>
              </a:rPr>
              <a:t>O the depth of the riches both of the wisdom and knowledge of God! how unsearchable are his judgments, and his ways past finding out!</a:t>
            </a:r>
            <a:br>
              <a:rPr lang="en-US" i="1" dirty="0">
                <a:ln>
                  <a:solidFill>
                    <a:sysClr val="windowText" lastClr="000000"/>
                  </a:solidFill>
                </a:ln>
                <a:solidFill>
                  <a:schemeClr val="bg1"/>
                </a:solidFill>
                <a:effectLst>
                  <a:glow rad="101600">
                    <a:schemeClr val="tx1">
                      <a:alpha val="60000"/>
                    </a:schemeClr>
                  </a:glow>
                </a:effectLst>
                <a:latin typeface="Arial Black" panose="020B0A04020102020204" pitchFamily="34" charset="0"/>
              </a:rPr>
            </a:br>
            <a:r>
              <a:rPr lang="en-US" dirty="0">
                <a:ln>
                  <a:solidFill>
                    <a:sysClr val="windowText" lastClr="000000"/>
                  </a:solidFill>
                </a:ln>
                <a:solidFill>
                  <a:schemeClr val="bg1"/>
                </a:solidFill>
                <a:effectLst>
                  <a:glow rad="101600">
                    <a:schemeClr val="tx1">
                      <a:alpha val="60000"/>
                    </a:schemeClr>
                  </a:glow>
                </a:effectLst>
                <a:latin typeface="Arial Black" panose="020B0A04020102020204" pitchFamily="34" charset="0"/>
              </a:rPr>
              <a:t> </a:t>
            </a:r>
          </a:p>
        </p:txBody>
      </p:sp>
      <p:sp>
        <p:nvSpPr>
          <p:cNvPr id="4" name="TextBox 3">
            <a:extLst>
              <a:ext uri="{FF2B5EF4-FFF2-40B4-BE49-F238E27FC236}">
                <a16:creationId xmlns:a16="http://schemas.microsoft.com/office/drawing/2014/main" id="{FF88065E-4E77-4A16-B825-CCBFE3687D76}"/>
              </a:ext>
            </a:extLst>
          </p:cNvPr>
          <p:cNvSpPr txBox="1"/>
          <p:nvPr/>
        </p:nvSpPr>
        <p:spPr>
          <a:xfrm>
            <a:off x="555690" y="168988"/>
            <a:ext cx="3629608" cy="2308324"/>
          </a:xfrm>
          <a:prstGeom prst="rect">
            <a:avLst/>
          </a:prstGeom>
          <a:noFill/>
        </p:spPr>
        <p:txBody>
          <a:bodyPr wrap="square" rtlCol="0">
            <a:spAutoFit/>
          </a:bodyPr>
          <a:lstStyle/>
          <a:p>
            <a:r>
              <a:rPr lang="en-US" sz="3600" i="1" dirty="0">
                <a:ln>
                  <a:solidFill>
                    <a:sysClr val="windowText" lastClr="000000"/>
                  </a:solidFill>
                </a:ln>
                <a:solidFill>
                  <a:schemeClr val="bg1"/>
                </a:solidFill>
                <a:effectLst>
                  <a:glow rad="101600">
                    <a:srgbClr val="C00000">
                      <a:alpha val="60000"/>
                    </a:srgbClr>
                  </a:glow>
                </a:effectLst>
                <a:latin typeface="Cooper Black" panose="0208090404030B020404" pitchFamily="18" charset="0"/>
              </a:rPr>
              <a:t>TOTALLY AWESOME!</a:t>
            </a:r>
            <a:br>
              <a:rPr lang="en-US" sz="3600" i="1" dirty="0">
                <a:ln>
                  <a:solidFill>
                    <a:sysClr val="windowText" lastClr="000000"/>
                  </a:solidFill>
                </a:ln>
                <a:solidFill>
                  <a:schemeClr val="bg1"/>
                </a:solidFill>
                <a:effectLst>
                  <a:glow rad="101600">
                    <a:srgbClr val="C00000">
                      <a:alpha val="60000"/>
                    </a:srgbClr>
                  </a:glow>
                </a:effectLst>
                <a:latin typeface="Cooper Black" panose="0208090404030B020404" pitchFamily="18" charset="0"/>
              </a:rPr>
            </a:br>
            <a:br>
              <a:rPr lang="en-US" sz="3600" i="1" dirty="0">
                <a:ln>
                  <a:solidFill>
                    <a:sysClr val="windowText" lastClr="000000"/>
                  </a:solidFill>
                </a:ln>
                <a:solidFill>
                  <a:schemeClr val="bg1"/>
                </a:solidFill>
                <a:effectLst>
                  <a:glow rad="101600">
                    <a:srgbClr val="C00000">
                      <a:alpha val="60000"/>
                    </a:srgbClr>
                  </a:glow>
                </a:effectLst>
                <a:latin typeface="Cooper Black" panose="0208090404030B020404" pitchFamily="18" charset="0"/>
              </a:rPr>
            </a:br>
            <a:endParaRPr lang="en-US" sz="3600" dirty="0"/>
          </a:p>
        </p:txBody>
      </p:sp>
    </p:spTree>
    <p:extLst>
      <p:ext uri="{BB962C8B-B14F-4D97-AF65-F5344CB8AC3E}">
        <p14:creationId xmlns:p14="http://schemas.microsoft.com/office/powerpoint/2010/main" val="321498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0651C-49CC-4B07-B91D-42FBE0CB4641}"/>
              </a:ext>
            </a:extLst>
          </p:cNvPr>
          <p:cNvSpPr>
            <a:spLocks noGrp="1"/>
          </p:cNvSpPr>
          <p:nvPr>
            <p:ph type="ctrTitle"/>
          </p:nvPr>
        </p:nvSpPr>
        <p:spPr>
          <a:xfrm>
            <a:off x="1524000" y="390525"/>
            <a:ext cx="9144000" cy="2387600"/>
          </a:xfrm>
        </p:spPr>
        <p:txBody>
          <a:bodyPr>
            <a:normAutofit/>
          </a:bodyPr>
          <a:lstStyle/>
          <a:p>
            <a:r>
              <a:rPr lang="en-US" sz="6600" dirty="0">
                <a:solidFill>
                  <a:srgbClr val="C00000"/>
                </a:solidFill>
                <a:latin typeface="Cooper Black" panose="0208090404030B020404" pitchFamily="18" charset="0"/>
              </a:rPr>
              <a:t>GOD –                           A PROVABLE BEING</a:t>
            </a:r>
          </a:p>
        </p:txBody>
      </p:sp>
      <p:sp>
        <p:nvSpPr>
          <p:cNvPr id="6" name="Subtitle 5">
            <a:extLst>
              <a:ext uri="{FF2B5EF4-FFF2-40B4-BE49-F238E27FC236}">
                <a16:creationId xmlns:a16="http://schemas.microsoft.com/office/drawing/2014/main" id="{BDEF5C8F-617A-47D5-BE7F-D9AEBAF160BA}"/>
              </a:ext>
            </a:extLst>
          </p:cNvPr>
          <p:cNvSpPr>
            <a:spLocks noGrp="1"/>
          </p:cNvSpPr>
          <p:nvPr>
            <p:ph type="subTitle" idx="1"/>
          </p:nvPr>
        </p:nvSpPr>
        <p:spPr>
          <a:xfrm>
            <a:off x="1524000" y="2886392"/>
            <a:ext cx="9144000" cy="2097087"/>
          </a:xfrm>
        </p:spPr>
        <p:txBody>
          <a:bodyPr>
            <a:normAutofit lnSpcReduction="10000"/>
          </a:bodyPr>
          <a:lstStyle/>
          <a:p>
            <a:r>
              <a:rPr lang="en-US" sz="4800" i="1" dirty="0">
                <a:latin typeface="Arial Black" panose="020B0A04020102020204" pitchFamily="34" charset="0"/>
              </a:rPr>
              <a:t>Proof from Scripture</a:t>
            </a:r>
          </a:p>
          <a:p>
            <a:r>
              <a:rPr lang="en-US" sz="4800" i="1" dirty="0">
                <a:latin typeface="Arial Black" panose="020B0A04020102020204" pitchFamily="34" charset="0"/>
              </a:rPr>
              <a:t>Proof from Personal Experience</a:t>
            </a:r>
          </a:p>
        </p:txBody>
      </p:sp>
      <p:pic>
        <p:nvPicPr>
          <p:cNvPr id="4098" name="Picture 2" descr="King James Bible Believer - YouTube">
            <a:extLst>
              <a:ext uri="{FF2B5EF4-FFF2-40B4-BE49-F238E27FC236}">
                <a16:creationId xmlns:a16="http://schemas.microsoft.com/office/drawing/2014/main" id="{417332B7-9A6A-45DC-9F07-A4E8B94FC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7" y="-16329"/>
            <a:ext cx="12250057" cy="68906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00CB3E4-B0A4-430D-98F2-ED3A37C1D7C3}"/>
              </a:ext>
            </a:extLst>
          </p:cNvPr>
          <p:cNvSpPr txBox="1"/>
          <p:nvPr/>
        </p:nvSpPr>
        <p:spPr>
          <a:xfrm rot="20516217">
            <a:off x="603115" y="739302"/>
            <a:ext cx="3706238" cy="1077218"/>
          </a:xfrm>
          <a:prstGeom prst="rect">
            <a:avLst/>
          </a:prstGeom>
          <a:noFill/>
        </p:spPr>
        <p:txBody>
          <a:bodyPr wrap="square" rtlCol="0">
            <a:spAutoFit/>
          </a:bodyPr>
          <a:lstStyle/>
          <a:p>
            <a:pPr algn="ctr"/>
            <a:r>
              <a:rPr lang="en-US" sz="3200" dirty="0">
                <a:highlight>
                  <a:srgbClr val="FFFF00"/>
                </a:highlight>
                <a:latin typeface="Arial Black" panose="020B0A04020102020204" pitchFamily="34" charset="0"/>
              </a:rPr>
              <a:t>2 Tim. 3:16,17 MEMORIZE</a:t>
            </a:r>
          </a:p>
        </p:txBody>
      </p:sp>
    </p:spTree>
    <p:extLst>
      <p:ext uri="{BB962C8B-B14F-4D97-AF65-F5344CB8AC3E}">
        <p14:creationId xmlns:p14="http://schemas.microsoft.com/office/powerpoint/2010/main" val="354966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6" name="Picture 14" descr="1000x Microscope - Compound Student LED Home Microscope">
            <a:extLst>
              <a:ext uri="{FF2B5EF4-FFF2-40B4-BE49-F238E27FC236}">
                <a16:creationId xmlns:a16="http://schemas.microsoft.com/office/drawing/2014/main" id="{EE974AF5-A7C6-4BF0-B295-7BF6420FB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2457" y="15115"/>
            <a:ext cx="1972683" cy="1972683"/>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GeoSafari® Vega 360 Telescope">
            <a:extLst>
              <a:ext uri="{FF2B5EF4-FFF2-40B4-BE49-F238E27FC236}">
                <a16:creationId xmlns:a16="http://schemas.microsoft.com/office/drawing/2014/main" id="{C343EBD6-6B9F-4AC3-99ED-3085B4FF9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0" y="0"/>
            <a:ext cx="2396989" cy="23969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E0651C-49CC-4B07-B91D-42FBE0CB4641}"/>
              </a:ext>
            </a:extLst>
          </p:cNvPr>
          <p:cNvSpPr>
            <a:spLocks noGrp="1"/>
          </p:cNvSpPr>
          <p:nvPr>
            <p:ph type="ctrTitle"/>
          </p:nvPr>
        </p:nvSpPr>
        <p:spPr>
          <a:xfrm>
            <a:off x="1524000" y="390525"/>
            <a:ext cx="9144000" cy="2387600"/>
          </a:xfrm>
        </p:spPr>
        <p:txBody>
          <a:bodyPr>
            <a:normAutofit/>
          </a:bodyPr>
          <a:lstStyle/>
          <a:p>
            <a:r>
              <a:rPr lang="en-US" sz="8000" dirty="0">
                <a:solidFill>
                  <a:srgbClr val="C00000"/>
                </a:solidFill>
                <a:latin typeface="Cooper Black" panose="0208090404030B020404" pitchFamily="18" charset="0"/>
              </a:rPr>
              <a:t>GOD</a:t>
            </a:r>
            <a:r>
              <a:rPr lang="en-US" sz="6600" dirty="0">
                <a:solidFill>
                  <a:srgbClr val="C00000"/>
                </a:solidFill>
                <a:latin typeface="Cooper Black" panose="0208090404030B020404" pitchFamily="18" charset="0"/>
              </a:rPr>
              <a:t> –                           A PROVABLE BEING</a:t>
            </a:r>
          </a:p>
        </p:txBody>
      </p:sp>
      <p:sp>
        <p:nvSpPr>
          <p:cNvPr id="6" name="Subtitle 5">
            <a:extLst>
              <a:ext uri="{FF2B5EF4-FFF2-40B4-BE49-F238E27FC236}">
                <a16:creationId xmlns:a16="http://schemas.microsoft.com/office/drawing/2014/main" id="{BDEF5C8F-617A-47D5-BE7F-D9AEBAF160BA}"/>
              </a:ext>
            </a:extLst>
          </p:cNvPr>
          <p:cNvSpPr>
            <a:spLocks noGrp="1"/>
          </p:cNvSpPr>
          <p:nvPr>
            <p:ph type="subTitle" idx="1"/>
          </p:nvPr>
        </p:nvSpPr>
        <p:spPr>
          <a:xfrm>
            <a:off x="1524000" y="2886393"/>
            <a:ext cx="9144000" cy="1655762"/>
          </a:xfrm>
        </p:spPr>
        <p:txBody>
          <a:bodyPr>
            <a:normAutofit/>
          </a:bodyPr>
          <a:lstStyle/>
          <a:p>
            <a:r>
              <a:rPr lang="en-US" sz="4800" i="1" dirty="0">
                <a:latin typeface="Arial Black" panose="020B0A04020102020204" pitchFamily="34" charset="0"/>
              </a:rPr>
              <a:t>Proof from Scripture</a:t>
            </a:r>
          </a:p>
        </p:txBody>
      </p:sp>
      <p:pic>
        <p:nvPicPr>
          <p:cNvPr id="3078" name="Picture 6" descr="How to Read the Bible - United Methodist Insight">
            <a:extLst>
              <a:ext uri="{FF2B5EF4-FFF2-40B4-BE49-F238E27FC236}">
                <a16:creationId xmlns:a16="http://schemas.microsoft.com/office/drawing/2014/main" id="{7937A976-F6B1-4EFC-9964-8E359F8DD7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00" y="3475973"/>
            <a:ext cx="3820260" cy="305023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What is a miracle according to the Bible? --Aleteia">
            <a:extLst>
              <a:ext uri="{FF2B5EF4-FFF2-40B4-BE49-F238E27FC236}">
                <a16:creationId xmlns:a16="http://schemas.microsoft.com/office/drawing/2014/main" id="{2FB9015A-C331-44C3-9F5D-517BA1A3A4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1403" y="3967129"/>
            <a:ext cx="4705350" cy="2352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4" name="Picture 12" descr="Does Archeology Support The Bible? - Point Church">
            <a:extLst>
              <a:ext uri="{FF2B5EF4-FFF2-40B4-BE49-F238E27FC236}">
                <a16:creationId xmlns:a16="http://schemas.microsoft.com/office/drawing/2014/main" id="{259BD472-EE4F-48D6-A6D2-B8F4A625A9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1403" y="3752938"/>
            <a:ext cx="4705350" cy="27145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Amazon.com : Large Cloth Israeli Flags, 36&quot; x 60&quot; : Outdoor Flags : Garden  &amp; Outdoor">
            <a:extLst>
              <a:ext uri="{FF2B5EF4-FFF2-40B4-BE49-F238E27FC236}">
                <a16:creationId xmlns:a16="http://schemas.microsoft.com/office/drawing/2014/main" id="{BDDF8CFC-F4B8-4B8B-81E5-E866D12318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0706" y="3510747"/>
            <a:ext cx="3700697" cy="20628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69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500" fill="hold"/>
                                        <p:tgtEl>
                                          <p:spTgt spid="3074"/>
                                        </p:tgtEl>
                                        <p:attrNameLst>
                                          <p:attrName>ppt_w</p:attrName>
                                        </p:attrNameLst>
                                      </p:cBhvr>
                                      <p:tavLst>
                                        <p:tav tm="0">
                                          <p:val>
                                            <p:fltVal val="0"/>
                                          </p:val>
                                        </p:tav>
                                        <p:tav tm="100000">
                                          <p:val>
                                            <p:strVal val="#ppt_w"/>
                                          </p:val>
                                        </p:tav>
                                      </p:tavLst>
                                    </p:anim>
                                    <p:anim calcmode="lin" valueType="num">
                                      <p:cBhvr>
                                        <p:cTn id="21" dur="500" fill="hold"/>
                                        <p:tgtEl>
                                          <p:spTgt spid="3074"/>
                                        </p:tgtEl>
                                        <p:attrNameLst>
                                          <p:attrName>ppt_h</p:attrName>
                                        </p:attrNameLst>
                                      </p:cBhvr>
                                      <p:tavLst>
                                        <p:tav tm="0">
                                          <p:val>
                                            <p:fltVal val="0"/>
                                          </p:val>
                                        </p:tav>
                                        <p:tav tm="100000">
                                          <p:val>
                                            <p:strVal val="#ppt_h"/>
                                          </p:val>
                                        </p:tav>
                                      </p:tavLst>
                                    </p:anim>
                                    <p:animEffect transition="in" filter="fade">
                                      <p:cBhvr>
                                        <p:cTn id="22" dur="500"/>
                                        <p:tgtEl>
                                          <p:spTgt spid="307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082"/>
                                        </p:tgtEl>
                                        <p:attrNameLst>
                                          <p:attrName>style.visibility</p:attrName>
                                        </p:attrNameLst>
                                      </p:cBhvr>
                                      <p:to>
                                        <p:strVal val="visible"/>
                                      </p:to>
                                    </p:set>
                                    <p:anim calcmode="lin" valueType="num">
                                      <p:cBhvr>
                                        <p:cTn id="27" dur="500" fill="hold"/>
                                        <p:tgtEl>
                                          <p:spTgt spid="3082"/>
                                        </p:tgtEl>
                                        <p:attrNameLst>
                                          <p:attrName>ppt_w</p:attrName>
                                        </p:attrNameLst>
                                      </p:cBhvr>
                                      <p:tavLst>
                                        <p:tav tm="0">
                                          <p:val>
                                            <p:fltVal val="0"/>
                                          </p:val>
                                        </p:tav>
                                        <p:tav tm="100000">
                                          <p:val>
                                            <p:strVal val="#ppt_w"/>
                                          </p:val>
                                        </p:tav>
                                      </p:tavLst>
                                    </p:anim>
                                    <p:anim calcmode="lin" valueType="num">
                                      <p:cBhvr>
                                        <p:cTn id="28" dur="500" fill="hold"/>
                                        <p:tgtEl>
                                          <p:spTgt spid="3082"/>
                                        </p:tgtEl>
                                        <p:attrNameLst>
                                          <p:attrName>ppt_h</p:attrName>
                                        </p:attrNameLst>
                                      </p:cBhvr>
                                      <p:tavLst>
                                        <p:tav tm="0">
                                          <p:val>
                                            <p:fltVal val="0"/>
                                          </p:val>
                                        </p:tav>
                                        <p:tav tm="100000">
                                          <p:val>
                                            <p:strVal val="#ppt_h"/>
                                          </p:val>
                                        </p:tav>
                                      </p:tavLst>
                                    </p:anim>
                                    <p:animEffect transition="in" filter="fade">
                                      <p:cBhvr>
                                        <p:cTn id="29" dur="500"/>
                                        <p:tgtEl>
                                          <p:spTgt spid="308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084"/>
                                        </p:tgtEl>
                                        <p:attrNameLst>
                                          <p:attrName>style.visibility</p:attrName>
                                        </p:attrNameLst>
                                      </p:cBhvr>
                                      <p:to>
                                        <p:strVal val="visible"/>
                                      </p:to>
                                    </p:set>
                                    <p:anim calcmode="lin" valueType="num">
                                      <p:cBhvr>
                                        <p:cTn id="34" dur="500" fill="hold"/>
                                        <p:tgtEl>
                                          <p:spTgt spid="3084"/>
                                        </p:tgtEl>
                                        <p:attrNameLst>
                                          <p:attrName>ppt_w</p:attrName>
                                        </p:attrNameLst>
                                      </p:cBhvr>
                                      <p:tavLst>
                                        <p:tav tm="0">
                                          <p:val>
                                            <p:fltVal val="0"/>
                                          </p:val>
                                        </p:tav>
                                        <p:tav tm="100000">
                                          <p:val>
                                            <p:strVal val="#ppt_w"/>
                                          </p:val>
                                        </p:tav>
                                      </p:tavLst>
                                    </p:anim>
                                    <p:anim calcmode="lin" valueType="num">
                                      <p:cBhvr>
                                        <p:cTn id="35" dur="500" fill="hold"/>
                                        <p:tgtEl>
                                          <p:spTgt spid="3084"/>
                                        </p:tgtEl>
                                        <p:attrNameLst>
                                          <p:attrName>ppt_h</p:attrName>
                                        </p:attrNameLst>
                                      </p:cBhvr>
                                      <p:tavLst>
                                        <p:tav tm="0">
                                          <p:val>
                                            <p:fltVal val="0"/>
                                          </p:val>
                                        </p:tav>
                                        <p:tav tm="100000">
                                          <p:val>
                                            <p:strVal val="#ppt_h"/>
                                          </p:val>
                                        </p:tav>
                                      </p:tavLst>
                                    </p:anim>
                                    <p:animEffect transition="in" filter="fade">
                                      <p:cBhvr>
                                        <p:cTn id="36"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1611 King James Bible - Deluxe Facsimile 400th Anniversary Edition - The  KJV Store">
            <a:extLst>
              <a:ext uri="{FF2B5EF4-FFF2-40B4-BE49-F238E27FC236}">
                <a16:creationId xmlns:a16="http://schemas.microsoft.com/office/drawing/2014/main" id="{34DEF630-2417-4A23-A1AF-127DC3501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297" y="580472"/>
            <a:ext cx="3179846" cy="58805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E0651C-49CC-4B07-B91D-42FBE0CB4641}"/>
              </a:ext>
            </a:extLst>
          </p:cNvPr>
          <p:cNvSpPr>
            <a:spLocks noGrp="1"/>
          </p:cNvSpPr>
          <p:nvPr>
            <p:ph type="ctrTitle"/>
          </p:nvPr>
        </p:nvSpPr>
        <p:spPr>
          <a:xfrm>
            <a:off x="2873703" y="386406"/>
            <a:ext cx="9144000" cy="2387600"/>
          </a:xfrm>
        </p:spPr>
        <p:txBody>
          <a:bodyPr>
            <a:normAutofit/>
          </a:bodyPr>
          <a:lstStyle/>
          <a:p>
            <a:r>
              <a:rPr lang="en-US" sz="8000" dirty="0">
                <a:solidFill>
                  <a:srgbClr val="C00000"/>
                </a:solidFill>
                <a:latin typeface="Cooper Black" panose="0208090404030B020404" pitchFamily="18" charset="0"/>
              </a:rPr>
              <a:t>GOD</a:t>
            </a:r>
            <a:r>
              <a:rPr lang="en-US" sz="6600" dirty="0">
                <a:solidFill>
                  <a:srgbClr val="C00000"/>
                </a:solidFill>
                <a:latin typeface="Cooper Black" panose="0208090404030B020404" pitchFamily="18" charset="0"/>
              </a:rPr>
              <a:t> –                           </a:t>
            </a:r>
            <a:r>
              <a:rPr lang="en-US" dirty="0">
                <a:solidFill>
                  <a:srgbClr val="C00000"/>
                </a:solidFill>
                <a:latin typeface="Cooper Black" panose="0208090404030B020404" pitchFamily="18" charset="0"/>
              </a:rPr>
              <a:t>A PROVABLE BEING</a:t>
            </a:r>
          </a:p>
        </p:txBody>
      </p:sp>
      <p:sp>
        <p:nvSpPr>
          <p:cNvPr id="6" name="Subtitle 5">
            <a:extLst>
              <a:ext uri="{FF2B5EF4-FFF2-40B4-BE49-F238E27FC236}">
                <a16:creationId xmlns:a16="http://schemas.microsoft.com/office/drawing/2014/main" id="{BDEF5C8F-617A-47D5-BE7F-D9AEBAF160BA}"/>
              </a:ext>
            </a:extLst>
          </p:cNvPr>
          <p:cNvSpPr>
            <a:spLocks noGrp="1"/>
          </p:cNvSpPr>
          <p:nvPr>
            <p:ph type="subTitle" idx="1"/>
          </p:nvPr>
        </p:nvSpPr>
        <p:spPr>
          <a:xfrm>
            <a:off x="2873703" y="2774006"/>
            <a:ext cx="9144000" cy="3503522"/>
          </a:xfrm>
        </p:spPr>
        <p:txBody>
          <a:bodyPr>
            <a:normAutofit/>
          </a:bodyPr>
          <a:lstStyle/>
          <a:p>
            <a:r>
              <a:rPr lang="en-US" sz="4800" i="1" dirty="0">
                <a:solidFill>
                  <a:srgbClr val="993300"/>
                </a:solidFill>
                <a:latin typeface="Arial Black" panose="020B0A04020102020204" pitchFamily="34" charset="0"/>
              </a:rPr>
              <a:t>Proof from Scripture</a:t>
            </a:r>
          </a:p>
          <a:p>
            <a:r>
              <a:rPr lang="en-US" sz="4800" i="1" dirty="0">
                <a:ln>
                  <a:solidFill>
                    <a:sysClr val="windowText" lastClr="000000"/>
                  </a:solidFill>
                </a:ln>
                <a:solidFill>
                  <a:schemeClr val="accent2"/>
                </a:solidFill>
                <a:latin typeface="Arial Black" panose="020B0A04020102020204" pitchFamily="34" charset="0"/>
              </a:rPr>
              <a:t>Proof from Personal Experience</a:t>
            </a:r>
          </a:p>
          <a:p>
            <a:r>
              <a:rPr lang="en-US" sz="6000" i="1" dirty="0">
                <a:solidFill>
                  <a:srgbClr val="008000"/>
                </a:solidFill>
                <a:latin typeface="Arial Black" panose="020B0A04020102020204" pitchFamily="34" charset="0"/>
              </a:rPr>
              <a:t>Proof from Nature</a:t>
            </a:r>
          </a:p>
        </p:txBody>
      </p:sp>
    </p:spTree>
    <p:extLst>
      <p:ext uri="{BB962C8B-B14F-4D97-AF65-F5344CB8AC3E}">
        <p14:creationId xmlns:p14="http://schemas.microsoft.com/office/powerpoint/2010/main" val="319212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56FD5-B587-476E-9E74-E768ECBF0946}"/>
              </a:ext>
            </a:extLst>
          </p:cNvPr>
          <p:cNvSpPr>
            <a:spLocks noGrp="1"/>
          </p:cNvSpPr>
          <p:nvPr>
            <p:ph type="ctrTitle"/>
          </p:nvPr>
        </p:nvSpPr>
        <p:spPr>
          <a:xfrm>
            <a:off x="1524000" y="1122363"/>
            <a:ext cx="9144000" cy="893049"/>
          </a:xfrm>
        </p:spPr>
        <p:txBody>
          <a:bodyPr>
            <a:normAutofit fontScale="90000"/>
          </a:bodyPr>
          <a:lstStyle/>
          <a:p>
            <a:r>
              <a:rPr lang="en-US" i="1" dirty="0">
                <a:latin typeface="Arial Black" panose="020B0A04020102020204" pitchFamily="34" charset="0"/>
              </a:rPr>
              <a:t>LAWS OF THERMODYNAMICS:</a:t>
            </a:r>
          </a:p>
        </p:txBody>
      </p:sp>
      <p:sp>
        <p:nvSpPr>
          <p:cNvPr id="3" name="Subtitle 2">
            <a:extLst>
              <a:ext uri="{FF2B5EF4-FFF2-40B4-BE49-F238E27FC236}">
                <a16:creationId xmlns:a16="http://schemas.microsoft.com/office/drawing/2014/main" id="{7ACA51D1-04CC-48D9-A138-0BA25DB66910}"/>
              </a:ext>
            </a:extLst>
          </p:cNvPr>
          <p:cNvSpPr>
            <a:spLocks noGrp="1"/>
          </p:cNvSpPr>
          <p:nvPr>
            <p:ph type="subTitle" idx="1"/>
          </p:nvPr>
        </p:nvSpPr>
        <p:spPr>
          <a:xfrm>
            <a:off x="615821" y="2015411"/>
            <a:ext cx="10954138" cy="4338735"/>
          </a:xfrm>
        </p:spPr>
        <p:txBody>
          <a:bodyPr>
            <a:normAutofit/>
          </a:bodyPr>
          <a:lstStyle/>
          <a:p>
            <a:pPr marL="457200" indent="-457200" algn="l">
              <a:buAutoNum type="arabicPeriod"/>
            </a:pPr>
            <a:r>
              <a:rPr lang="en-US" sz="3600" dirty="0">
                <a:latin typeface="Arial Black" panose="020B0A04020102020204" pitchFamily="34" charset="0"/>
              </a:rPr>
              <a:t>The Conservation of Energy</a:t>
            </a:r>
            <a:r>
              <a:rPr lang="en-US" sz="3600" dirty="0">
                <a:solidFill>
                  <a:srgbClr val="C00000"/>
                </a:solidFill>
                <a:latin typeface="Arial Black" panose="020B0A04020102020204" pitchFamily="34" charset="0"/>
              </a:rPr>
              <a:t>: No new energy is being created or destroyed. </a:t>
            </a:r>
            <a:r>
              <a:rPr lang="en-US" sz="3600" dirty="0">
                <a:latin typeface="Arial Black" panose="020B0A04020102020204" pitchFamily="34" charset="0"/>
              </a:rPr>
              <a:t> </a:t>
            </a:r>
            <a:r>
              <a:rPr lang="en-US" sz="3600" i="1" dirty="0">
                <a:latin typeface="Arial Black" panose="020B0A04020102020204" pitchFamily="34" charset="0"/>
              </a:rPr>
              <a:t>(Creation is an event of the past)</a:t>
            </a:r>
          </a:p>
          <a:p>
            <a:pPr algn="l"/>
            <a:endParaRPr lang="en-US" sz="3600" i="1" dirty="0">
              <a:latin typeface="Arial Black" panose="020B0A04020102020204" pitchFamily="34" charset="0"/>
            </a:endParaRPr>
          </a:p>
          <a:p>
            <a:pPr marL="457200" indent="-457200" algn="l">
              <a:buAutoNum type="arabicPeriod" startAt="2"/>
            </a:pPr>
            <a:r>
              <a:rPr lang="en-US" sz="3600" dirty="0">
                <a:latin typeface="Arial Black" panose="020B0A04020102020204" pitchFamily="34" charset="0"/>
              </a:rPr>
              <a:t>The Law of Entropy </a:t>
            </a:r>
            <a:r>
              <a:rPr lang="en-US" sz="3600" i="1" dirty="0">
                <a:latin typeface="Arial Black" panose="020B0A04020102020204" pitchFamily="34" charset="0"/>
              </a:rPr>
              <a:t>(decline or disorder):  </a:t>
            </a:r>
            <a:r>
              <a:rPr lang="en-US" sz="3600" dirty="0">
                <a:solidFill>
                  <a:srgbClr val="C00000"/>
                </a:solidFill>
                <a:latin typeface="Arial Black" panose="020B0A04020102020204" pitchFamily="34" charset="0"/>
              </a:rPr>
              <a:t>everything is winding down, decaying, wearing out, dying, etc.   </a:t>
            </a:r>
          </a:p>
        </p:txBody>
      </p:sp>
    </p:spTree>
    <p:extLst>
      <p:ext uri="{BB962C8B-B14F-4D97-AF65-F5344CB8AC3E}">
        <p14:creationId xmlns:p14="http://schemas.microsoft.com/office/powerpoint/2010/main" val="382294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http://www.ebi.ac.uk/microarray/biology_intro_files/cell.jpe"/>
          <p:cNvPicPr>
            <a:picLocks noChangeAspect="1" noChangeArrowheads="1"/>
          </p:cNvPicPr>
          <p:nvPr/>
        </p:nvPicPr>
        <p:blipFill>
          <a:blip r:embed="rId2" cstate="print"/>
          <a:srcRect/>
          <a:stretch>
            <a:fillRect/>
          </a:stretch>
        </p:blipFill>
        <p:spPr bwMode="auto">
          <a:xfrm>
            <a:off x="6010081" y="2362200"/>
            <a:ext cx="5719551" cy="4105276"/>
          </a:xfrm>
          <a:prstGeom prst="rect">
            <a:avLst/>
          </a:prstGeom>
          <a:noFill/>
        </p:spPr>
      </p:pic>
      <p:pic>
        <p:nvPicPr>
          <p:cNvPr id="53250" name="Picture 2" descr="http://ichabodsview.com/wp-content/uploads/2011/04/animated-pet-rock.gif"/>
          <p:cNvPicPr>
            <a:picLocks noChangeAspect="1" noChangeArrowheads="1" noCrop="1"/>
          </p:cNvPicPr>
          <p:nvPr/>
        </p:nvPicPr>
        <p:blipFill>
          <a:blip r:embed="rId3" cstate="print"/>
          <a:srcRect/>
          <a:stretch>
            <a:fillRect/>
          </a:stretch>
        </p:blipFill>
        <p:spPr bwMode="auto">
          <a:xfrm>
            <a:off x="376141" y="152400"/>
            <a:ext cx="3581400" cy="3581400"/>
          </a:xfrm>
          <a:prstGeom prst="rect">
            <a:avLst/>
          </a:prstGeom>
          <a:noFill/>
        </p:spPr>
      </p:pic>
      <p:sp>
        <p:nvSpPr>
          <p:cNvPr id="5" name="Right Arrow 4"/>
          <p:cNvSpPr/>
          <p:nvPr/>
        </p:nvSpPr>
        <p:spPr>
          <a:xfrm rot="2137877">
            <a:off x="3990697" y="1706839"/>
            <a:ext cx="2491162" cy="914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dissolve">
                                      <p:cBhvr>
                                        <p:cTn id="7" dur="500"/>
                                        <p:tgtEl>
                                          <p:spTgt spid="5325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3252"/>
                                        </p:tgtEl>
                                        <p:attrNameLst>
                                          <p:attrName>style.visibility</p:attrName>
                                        </p:attrNameLst>
                                      </p:cBhvr>
                                      <p:to>
                                        <p:strVal val="visible"/>
                                      </p:to>
                                    </p:set>
                                    <p:animEffect transition="in" filter="dissolve">
                                      <p:cBhvr>
                                        <p:cTn id="1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mepagehealth.com/Portals/0/missing_link.jpg"/>
          <p:cNvPicPr>
            <a:picLocks noChangeAspect="1" noChangeArrowheads="1"/>
          </p:cNvPicPr>
          <p:nvPr/>
        </p:nvPicPr>
        <p:blipFill>
          <a:blip r:embed="rId2" cstate="print"/>
          <a:srcRect/>
          <a:stretch>
            <a:fillRect/>
          </a:stretch>
        </p:blipFill>
        <p:spPr bwMode="auto">
          <a:xfrm>
            <a:off x="-38100" y="228600"/>
            <a:ext cx="12268200" cy="5181599"/>
          </a:xfrm>
          <a:prstGeom prst="rect">
            <a:avLst/>
          </a:prstGeom>
          <a:noFill/>
        </p:spPr>
      </p:pic>
      <p:sp>
        <p:nvSpPr>
          <p:cNvPr id="2" name="Title 1"/>
          <p:cNvSpPr>
            <a:spLocks noGrp="1"/>
          </p:cNvSpPr>
          <p:nvPr>
            <p:ph type="ctrTitle"/>
          </p:nvPr>
        </p:nvSpPr>
        <p:spPr>
          <a:xfrm>
            <a:off x="609600" y="609602"/>
            <a:ext cx="10820400" cy="1447799"/>
          </a:xfrm>
        </p:spPr>
        <p:txBody>
          <a:bodyPr>
            <a:normAutofit/>
          </a:bodyPr>
          <a:lstStyle/>
          <a:p>
            <a:r>
              <a:rPr lang="en-US" sz="6000" dirty="0">
                <a:solidFill>
                  <a:srgbClr val="C00000"/>
                </a:solidFill>
                <a:latin typeface="Cooper Black" panose="0208090404030B020404" pitchFamily="18" charset="0"/>
              </a:rPr>
              <a:t>THE FIRST MISSING LINK</a:t>
            </a:r>
          </a:p>
        </p:txBody>
      </p:sp>
      <p:sp>
        <p:nvSpPr>
          <p:cNvPr id="3" name="Subtitle 2"/>
          <p:cNvSpPr>
            <a:spLocks noGrp="1"/>
          </p:cNvSpPr>
          <p:nvPr>
            <p:ph type="subTitle" idx="1"/>
          </p:nvPr>
        </p:nvSpPr>
        <p:spPr>
          <a:xfrm>
            <a:off x="609600" y="3886200"/>
            <a:ext cx="10972800" cy="2514600"/>
          </a:xfrm>
        </p:spPr>
        <p:txBody>
          <a:bodyPr>
            <a:noAutofit/>
          </a:bodyPr>
          <a:lstStyle/>
          <a:p>
            <a:r>
              <a:rPr lang="en-US" sz="4800" b="1" dirty="0">
                <a:solidFill>
                  <a:schemeClr val="tx1"/>
                </a:solidFill>
                <a:latin typeface="Arial Black" pitchFamily="34" charset="0"/>
              </a:rPr>
              <a:t>SPONTANEOUS GENERATION</a:t>
            </a:r>
          </a:p>
          <a:p>
            <a:r>
              <a:rPr lang="en-US" sz="4800" b="1" i="1" dirty="0">
                <a:solidFill>
                  <a:srgbClr val="C00000"/>
                </a:solidFill>
                <a:latin typeface="Arial Black" pitchFamily="34" charset="0"/>
              </a:rPr>
              <a:t>NON-LIVING TO                  LIVING MATTER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daily.swarthmore.edu/static/uploads/by_date/2009/02/19/evolution.jpg"/>
          <p:cNvPicPr>
            <a:picLocks noChangeAspect="1" noChangeArrowheads="1"/>
          </p:cNvPicPr>
          <p:nvPr/>
        </p:nvPicPr>
        <p:blipFill>
          <a:blip r:embed="rId2" cstate="print"/>
          <a:srcRect/>
          <a:stretch>
            <a:fillRect/>
          </a:stretch>
        </p:blipFill>
        <p:spPr bwMode="auto">
          <a:xfrm>
            <a:off x="2895600" y="3352800"/>
            <a:ext cx="6705600" cy="5029200"/>
          </a:xfrm>
          <a:prstGeom prst="rect">
            <a:avLst/>
          </a:prstGeom>
          <a:noFill/>
        </p:spPr>
      </p:pic>
      <p:sp>
        <p:nvSpPr>
          <p:cNvPr id="2" name="Title 1"/>
          <p:cNvSpPr>
            <a:spLocks noGrp="1"/>
          </p:cNvSpPr>
          <p:nvPr>
            <p:ph type="ctrTitle"/>
          </p:nvPr>
        </p:nvSpPr>
        <p:spPr>
          <a:xfrm>
            <a:off x="533400" y="-304799"/>
            <a:ext cx="11277600" cy="5029200"/>
          </a:xfrm>
        </p:spPr>
        <p:txBody>
          <a:bodyPr>
            <a:normAutofit/>
          </a:bodyPr>
          <a:lstStyle/>
          <a:p>
            <a:r>
              <a:rPr lang="en-US" sz="4400" dirty="0"/>
              <a:t>George Wald:  </a:t>
            </a:r>
            <a:r>
              <a:rPr lang="en-US" sz="4400" i="1" dirty="0">
                <a:latin typeface="Arial Black" pitchFamily="34" charset="0"/>
              </a:rPr>
              <a:t>“One has only to contemplate the magnitude of the task to concede that the spontaneous generation of a living organism is </a:t>
            </a:r>
            <a:r>
              <a:rPr lang="en-US" sz="4400" i="1" dirty="0">
                <a:solidFill>
                  <a:srgbClr val="C00000"/>
                </a:solidFill>
                <a:latin typeface="Arial Black" pitchFamily="34" charset="0"/>
              </a:rPr>
              <a:t>impossible</a:t>
            </a:r>
            <a:r>
              <a:rPr lang="en-US" sz="4400" i="1" dirty="0">
                <a:latin typeface="Arial Black" pitchFamily="34" charset="0"/>
              </a:rPr>
              <a:t>.  </a:t>
            </a:r>
            <a:r>
              <a:rPr lang="en-US" sz="4400" i="1" dirty="0">
                <a:highlight>
                  <a:srgbClr val="FFFF00"/>
                </a:highlight>
                <a:latin typeface="Arial Black" pitchFamily="34" charset="0"/>
              </a:rPr>
              <a:t>Yet here we are, as a result, </a:t>
            </a:r>
            <a:r>
              <a:rPr lang="en-US" sz="4400" i="1" u="sng" dirty="0">
                <a:highlight>
                  <a:srgbClr val="FFFF00"/>
                </a:highlight>
                <a:latin typeface="Arial Black" pitchFamily="34" charset="0"/>
              </a:rPr>
              <a:t>I believe</a:t>
            </a:r>
            <a:r>
              <a:rPr lang="en-US" sz="4400" i="1" dirty="0">
                <a:highlight>
                  <a:srgbClr val="FFFF00"/>
                </a:highlight>
                <a:latin typeface="Arial Black" pitchFamily="34" charset="0"/>
              </a:rPr>
              <a:t>, of spontaneous generation…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smilehealth.ca/IN00597_.gif"/>
          <p:cNvPicPr>
            <a:picLocks noChangeAspect="1" noChangeArrowheads="1"/>
          </p:cNvPicPr>
          <p:nvPr/>
        </p:nvPicPr>
        <p:blipFill>
          <a:blip r:embed="rId2" cstate="print"/>
          <a:srcRect/>
          <a:stretch>
            <a:fillRect/>
          </a:stretch>
        </p:blipFill>
        <p:spPr bwMode="auto">
          <a:xfrm>
            <a:off x="174624" y="25688"/>
            <a:ext cx="3886200" cy="2423825"/>
          </a:xfrm>
          <a:prstGeom prst="rect">
            <a:avLst/>
          </a:prstGeom>
          <a:noFill/>
        </p:spPr>
      </p:pic>
      <p:sp>
        <p:nvSpPr>
          <p:cNvPr id="2" name="Title 1"/>
          <p:cNvSpPr>
            <a:spLocks noGrp="1"/>
          </p:cNvSpPr>
          <p:nvPr>
            <p:ph type="ctrTitle"/>
          </p:nvPr>
        </p:nvSpPr>
        <p:spPr>
          <a:xfrm>
            <a:off x="3943491" y="89832"/>
            <a:ext cx="6858000" cy="1470025"/>
          </a:xfrm>
        </p:spPr>
        <p:txBody>
          <a:bodyPr>
            <a:normAutofit/>
          </a:bodyPr>
          <a:lstStyle/>
          <a:p>
            <a:r>
              <a:rPr lang="en-US" sz="3600" dirty="0">
                <a:solidFill>
                  <a:srgbClr val="FF0000"/>
                </a:solidFill>
                <a:latin typeface="Arial Black" pitchFamily="34" charset="0"/>
              </a:rPr>
              <a:t>The “missing links are still missing!</a:t>
            </a:r>
          </a:p>
        </p:txBody>
      </p:sp>
      <p:sp>
        <p:nvSpPr>
          <p:cNvPr id="3" name="Subtitle 2"/>
          <p:cNvSpPr>
            <a:spLocks noGrp="1"/>
          </p:cNvSpPr>
          <p:nvPr>
            <p:ph type="subTitle" idx="1"/>
          </p:nvPr>
        </p:nvSpPr>
        <p:spPr>
          <a:xfrm>
            <a:off x="2307388" y="1505883"/>
            <a:ext cx="7301048" cy="4800600"/>
          </a:xfrm>
        </p:spPr>
        <p:txBody>
          <a:bodyPr>
            <a:noAutofit/>
          </a:bodyPr>
          <a:lstStyle/>
          <a:p>
            <a:r>
              <a:rPr lang="en-US" sz="4400" b="1" i="1" dirty="0">
                <a:solidFill>
                  <a:schemeClr val="tx1"/>
                </a:solidFill>
                <a:latin typeface="Arial Black" panose="020B0A04020102020204" pitchFamily="34" charset="0"/>
                <a:ea typeface="Aargau" pitchFamily="2" charset="0"/>
              </a:rPr>
              <a:t>Non-living to living</a:t>
            </a:r>
          </a:p>
          <a:p>
            <a:r>
              <a:rPr lang="en-US" sz="4400" b="1" dirty="0">
                <a:solidFill>
                  <a:schemeClr val="tx1"/>
                </a:solidFill>
                <a:latin typeface="Arial Black" panose="020B0A04020102020204" pitchFamily="34" charset="0"/>
                <a:ea typeface="Aargau" pitchFamily="2" charset="0"/>
              </a:rPr>
              <a:t>One-celled to multi-celled organisms</a:t>
            </a:r>
          </a:p>
          <a:p>
            <a:r>
              <a:rPr lang="en-US" sz="4400" b="1" i="1" dirty="0">
                <a:solidFill>
                  <a:schemeClr val="tx1"/>
                </a:solidFill>
                <a:latin typeface="Arial Black" panose="020B0A04020102020204" pitchFamily="34" charset="0"/>
                <a:ea typeface="Aargau" pitchFamily="2" charset="0"/>
              </a:rPr>
              <a:t>Invertebrates to vertebrates</a:t>
            </a:r>
          </a:p>
          <a:p>
            <a:r>
              <a:rPr lang="en-US" sz="4400" b="1" dirty="0">
                <a:solidFill>
                  <a:schemeClr val="tx1"/>
                </a:solidFill>
                <a:latin typeface="Arial Black" panose="020B0A04020102020204" pitchFamily="34" charset="0"/>
                <a:ea typeface="Aargau" pitchFamily="2" charset="0"/>
              </a:rPr>
              <a:t>Reptiles to birds</a:t>
            </a:r>
          </a:p>
          <a:p>
            <a:r>
              <a:rPr lang="en-US" sz="4400" b="1" i="1" dirty="0">
                <a:solidFill>
                  <a:schemeClr val="tx1"/>
                </a:solidFill>
                <a:latin typeface="Arial Black" panose="020B0A04020102020204" pitchFamily="34" charset="0"/>
                <a:ea typeface="Aargau" pitchFamily="2" charset="0"/>
              </a:rPr>
              <a:t>Primates to man</a:t>
            </a:r>
          </a:p>
        </p:txBody>
      </p:sp>
      <p:pic>
        <p:nvPicPr>
          <p:cNvPr id="27652" name="Picture 4" descr="http://www.historyplace.com/unitedstates/apollo11/rocks.jpg"/>
          <p:cNvPicPr>
            <a:picLocks noChangeAspect="1" noChangeArrowheads="1"/>
          </p:cNvPicPr>
          <p:nvPr/>
        </p:nvPicPr>
        <p:blipFill>
          <a:blip r:embed="rId3" cstate="print"/>
          <a:srcRect/>
          <a:stretch>
            <a:fillRect/>
          </a:stretch>
        </p:blipFill>
        <p:spPr bwMode="auto">
          <a:xfrm>
            <a:off x="9267967" y="1559857"/>
            <a:ext cx="1689100" cy="1151346"/>
          </a:xfrm>
          <a:prstGeom prst="rect">
            <a:avLst/>
          </a:prstGeom>
          <a:noFill/>
        </p:spPr>
      </p:pic>
      <p:pic>
        <p:nvPicPr>
          <p:cNvPr id="27654" name="Picture 6" descr="http://www.3dscience.com/img/Products/3D_Models/Biology/Cells/cell_collection/supporting_images/3d_model_cell_collection_web1.jpg"/>
          <p:cNvPicPr>
            <a:picLocks noChangeAspect="1" noChangeArrowheads="1"/>
          </p:cNvPicPr>
          <p:nvPr/>
        </p:nvPicPr>
        <p:blipFill>
          <a:blip r:embed="rId4" cstate="print"/>
          <a:srcRect/>
          <a:stretch>
            <a:fillRect/>
          </a:stretch>
        </p:blipFill>
        <p:spPr bwMode="auto">
          <a:xfrm>
            <a:off x="1143000" y="2501106"/>
            <a:ext cx="1384300" cy="1384300"/>
          </a:xfrm>
          <a:prstGeom prst="rect">
            <a:avLst/>
          </a:prstGeom>
          <a:noFill/>
        </p:spPr>
      </p:pic>
      <p:pic>
        <p:nvPicPr>
          <p:cNvPr id="27656" name="Picture 8" descr="http://www.medtogo.com/assets/images/jellyfish.jpg"/>
          <p:cNvPicPr>
            <a:picLocks noChangeAspect="1" noChangeArrowheads="1"/>
          </p:cNvPicPr>
          <p:nvPr/>
        </p:nvPicPr>
        <p:blipFill>
          <a:blip r:embed="rId5" cstate="print"/>
          <a:srcRect/>
          <a:stretch>
            <a:fillRect/>
          </a:stretch>
        </p:blipFill>
        <p:spPr bwMode="auto">
          <a:xfrm>
            <a:off x="9328245" y="2998831"/>
            <a:ext cx="1181141" cy="1773149"/>
          </a:xfrm>
          <a:prstGeom prst="rect">
            <a:avLst/>
          </a:prstGeom>
          <a:noFill/>
        </p:spPr>
      </p:pic>
      <p:pic>
        <p:nvPicPr>
          <p:cNvPr id="27658" name="Picture 10" descr="http://www.weheartpets.com/media/2/lizard.jpg">
            <a:hlinkClick r:id="rId6"/>
          </p:cNvPr>
          <p:cNvPicPr>
            <a:picLocks noChangeAspect="1" noChangeArrowheads="1"/>
          </p:cNvPicPr>
          <p:nvPr/>
        </p:nvPicPr>
        <p:blipFill>
          <a:blip r:embed="rId7" cstate="print"/>
          <a:srcRect/>
          <a:stretch>
            <a:fillRect/>
          </a:stretch>
        </p:blipFill>
        <p:spPr bwMode="auto">
          <a:xfrm>
            <a:off x="1012399" y="4771980"/>
            <a:ext cx="1524000" cy="1212646"/>
          </a:xfrm>
          <a:prstGeom prst="rect">
            <a:avLst/>
          </a:prstGeom>
          <a:noFill/>
        </p:spPr>
      </p:pic>
      <p:pic>
        <p:nvPicPr>
          <p:cNvPr id="27660" name="Picture 12" descr="http://www.theonion.com/content/files/images/Dying-Baboon.jpg"/>
          <p:cNvPicPr>
            <a:picLocks noChangeAspect="1" noChangeArrowheads="1"/>
          </p:cNvPicPr>
          <p:nvPr/>
        </p:nvPicPr>
        <p:blipFill>
          <a:blip r:embed="rId8" cstate="print"/>
          <a:srcRect/>
          <a:stretch>
            <a:fillRect/>
          </a:stretch>
        </p:blipFill>
        <p:spPr bwMode="auto">
          <a:xfrm>
            <a:off x="9587048" y="5059608"/>
            <a:ext cx="1844675" cy="139806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7652"/>
                                        </p:tgtEl>
                                        <p:attrNameLst>
                                          <p:attrName>style.visibility</p:attrName>
                                        </p:attrNameLst>
                                      </p:cBhvr>
                                      <p:to>
                                        <p:strVal val="visible"/>
                                      </p:to>
                                    </p:set>
                                    <p:animEffect transition="in" filter="dissolve">
                                      <p:cBhvr>
                                        <p:cTn id="13" dur="500"/>
                                        <p:tgtEl>
                                          <p:spTgt spid="2765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linds(horizont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7654"/>
                                        </p:tgtEl>
                                        <p:attrNameLst>
                                          <p:attrName>style.visibility</p:attrName>
                                        </p:attrNameLst>
                                      </p:cBhvr>
                                      <p:to>
                                        <p:strVal val="visible"/>
                                      </p:to>
                                    </p:set>
                                    <p:animEffect transition="in" filter="dissolve">
                                      <p:cBhvr>
                                        <p:cTn id="23" dur="500"/>
                                        <p:tgtEl>
                                          <p:spTgt spid="27654"/>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7656"/>
                                        </p:tgtEl>
                                        <p:attrNameLst>
                                          <p:attrName>style.visibility</p:attrName>
                                        </p:attrNameLst>
                                      </p:cBhvr>
                                      <p:to>
                                        <p:strVal val="visible"/>
                                      </p:to>
                                    </p:set>
                                    <p:animEffect transition="in" filter="dissolve">
                                      <p:cBhvr>
                                        <p:cTn id="34" dur="500"/>
                                        <p:tgtEl>
                                          <p:spTgt spid="27656"/>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p:cTn id="3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27658"/>
                                        </p:tgtEl>
                                        <p:attrNameLst>
                                          <p:attrName>style.visibility</p:attrName>
                                        </p:attrNameLst>
                                      </p:cBhvr>
                                      <p:to>
                                        <p:strVal val="visible"/>
                                      </p:to>
                                    </p:set>
                                    <p:animEffect transition="in" filter="dissolve">
                                      <p:cBhvr>
                                        <p:cTn id="45" dur="500"/>
                                        <p:tgtEl>
                                          <p:spTgt spid="27658"/>
                                        </p:tgtEl>
                                      </p:cBhvr>
                                    </p:animEffect>
                                  </p:childTnLst>
                                </p:cTn>
                              </p:par>
                            </p:childTnLst>
                          </p:cTn>
                        </p:par>
                      </p:childTnLst>
                    </p:cTn>
                  </p:par>
                  <p:par>
                    <p:cTn id="46" fill="hold">
                      <p:stCondLst>
                        <p:cond delay="indefinite"/>
                      </p:stCondLst>
                      <p:childTnLst>
                        <p:par>
                          <p:cTn id="47" fill="hold">
                            <p:stCondLst>
                              <p:cond delay="0"/>
                            </p:stCondLst>
                            <p:childTnLst>
                              <p:par>
                                <p:cTn id="48" presetID="17" presetClass="entr" presetSubtype="10" fill="hold"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 calcmode="lin" valueType="num">
                                      <p:cBhvr>
                                        <p:cTn id="5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27660"/>
                                        </p:tgtEl>
                                        <p:attrNameLst>
                                          <p:attrName>style.visibility</p:attrName>
                                        </p:attrNameLst>
                                      </p:cBhvr>
                                      <p:to>
                                        <p:strVal val="visible"/>
                                      </p:to>
                                    </p:set>
                                    <p:animEffect transition="in" filter="dissolve">
                                      <p:cBhvr>
                                        <p:cTn id="56" dur="500"/>
                                        <p:tgtEl>
                                          <p:spTgt spid="27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sacredsites.com/africa/egypt/images/building-blocks-great-pyramid-500.jp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2" name="Title 1"/>
          <p:cNvSpPr>
            <a:spLocks noGrp="1"/>
          </p:cNvSpPr>
          <p:nvPr>
            <p:ph type="ctrTitle"/>
          </p:nvPr>
        </p:nvSpPr>
        <p:spPr>
          <a:xfrm>
            <a:off x="762000" y="609600"/>
            <a:ext cx="10439400" cy="2000250"/>
          </a:xfrm>
        </p:spPr>
        <p:txBody>
          <a:bodyPr>
            <a:noAutofit/>
          </a:bodyPr>
          <a:lstStyle/>
          <a:p>
            <a:r>
              <a:rPr lang="en-US" sz="4800" dirty="0">
                <a:effectLst>
                  <a:glow rad="101600">
                    <a:srgbClr val="FFFF00">
                      <a:alpha val="60000"/>
                    </a:srgbClr>
                  </a:glow>
                </a:effectLst>
                <a:latin typeface="Arial Black" pitchFamily="34" charset="0"/>
              </a:rPr>
              <a:t>FOUNDATIONAL BELIEFS DETERMINE BASIC MORALITY:</a:t>
            </a:r>
          </a:p>
        </p:txBody>
      </p:sp>
      <p:sp>
        <p:nvSpPr>
          <p:cNvPr id="3" name="Subtitle 2"/>
          <p:cNvSpPr>
            <a:spLocks noGrp="1"/>
          </p:cNvSpPr>
          <p:nvPr>
            <p:ph type="subTitle" idx="1"/>
          </p:nvPr>
        </p:nvSpPr>
        <p:spPr>
          <a:xfrm>
            <a:off x="609600" y="2743200"/>
            <a:ext cx="11049000" cy="3962400"/>
          </a:xfrm>
        </p:spPr>
        <p:txBody>
          <a:bodyPr>
            <a:noAutofit/>
          </a:bodyPr>
          <a:lstStyle/>
          <a:p>
            <a:r>
              <a:rPr lang="en-US" sz="4000" i="1" dirty="0">
                <a:solidFill>
                  <a:schemeClr val="bg1"/>
                </a:solidFill>
                <a:effectLst>
                  <a:glow rad="101600">
                    <a:schemeClr val="tx1">
                      <a:alpha val="60000"/>
                    </a:schemeClr>
                  </a:glow>
                </a:effectLst>
                <a:latin typeface="Arial Black" pitchFamily="34" charset="0"/>
              </a:rPr>
              <a:t>Evolution is Degrading                         to Humanity</a:t>
            </a:r>
          </a:p>
          <a:p>
            <a:r>
              <a:rPr lang="en-US" sz="4000" i="1" dirty="0">
                <a:solidFill>
                  <a:schemeClr val="bg1"/>
                </a:solidFill>
                <a:effectLst>
                  <a:glow rad="101600">
                    <a:schemeClr val="tx1">
                      <a:alpha val="60000"/>
                    </a:schemeClr>
                  </a:glow>
                </a:effectLst>
                <a:latin typeface="Arial Black" pitchFamily="34" charset="0"/>
              </a:rPr>
              <a:t>Evolution is Hostile to Reason</a:t>
            </a:r>
          </a:p>
          <a:p>
            <a:r>
              <a:rPr lang="en-US" sz="4000" i="1" dirty="0">
                <a:solidFill>
                  <a:schemeClr val="bg1"/>
                </a:solidFill>
                <a:effectLst>
                  <a:glow rad="101600">
                    <a:schemeClr val="tx1">
                      <a:alpha val="60000"/>
                    </a:schemeClr>
                  </a:glow>
                </a:effectLst>
                <a:latin typeface="Arial Black" pitchFamily="34" charset="0"/>
              </a:rPr>
              <a:t>Evolution is Against Scripture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eb.ncf.ca/ek867/goldes.lab.trace.jpg"/>
          <p:cNvPicPr>
            <a:picLocks noChangeAspect="1" noChangeArrowheads="1"/>
          </p:cNvPicPr>
          <p:nvPr/>
        </p:nvPicPr>
        <p:blipFill>
          <a:blip r:embed="rId2" cstate="print"/>
          <a:srcRect/>
          <a:stretch>
            <a:fillRect/>
          </a:stretch>
        </p:blipFill>
        <p:spPr bwMode="auto">
          <a:xfrm>
            <a:off x="2275" y="-42104"/>
            <a:ext cx="12192000" cy="7052503"/>
          </a:xfrm>
          <a:prstGeom prst="rect">
            <a:avLst/>
          </a:prstGeom>
          <a:noFill/>
        </p:spPr>
      </p:pic>
      <p:sp>
        <p:nvSpPr>
          <p:cNvPr id="2" name="Title 1"/>
          <p:cNvSpPr>
            <a:spLocks noGrp="1"/>
          </p:cNvSpPr>
          <p:nvPr>
            <p:ph type="ctrTitle"/>
          </p:nvPr>
        </p:nvSpPr>
        <p:spPr>
          <a:xfrm>
            <a:off x="685800" y="609601"/>
            <a:ext cx="10744200" cy="5638799"/>
          </a:xfrm>
        </p:spPr>
        <p:txBody>
          <a:bodyPr>
            <a:noAutofit/>
          </a:bodyPr>
          <a:lstStyle/>
          <a:p>
            <a:r>
              <a:rPr lang="en-US" sz="4800" dirty="0">
                <a:solidFill>
                  <a:srgbClr val="FFFF00"/>
                </a:solidFill>
                <a:effectLst>
                  <a:glow rad="101600">
                    <a:schemeClr val="tx1">
                      <a:alpha val="60000"/>
                    </a:schemeClr>
                  </a:glow>
                </a:effectLst>
                <a:latin typeface="Arial Black" pitchFamily="34" charset="0"/>
              </a:rPr>
              <a:t>“The case for Darwinian evolution is bankrupt.  The evidence for Darwinism is not only grossly inadequate, it is systematically distorted</a:t>
            </a:r>
            <a:r>
              <a:rPr lang="en-US" dirty="0">
                <a:solidFill>
                  <a:srgbClr val="FFFF00"/>
                </a:solidFill>
                <a:effectLst>
                  <a:glow rad="101600">
                    <a:schemeClr val="tx1">
                      <a:alpha val="60000"/>
                    </a:schemeClr>
                  </a:glow>
                </a:effectLst>
                <a:latin typeface="Arial Black" pitchFamily="34" charset="0"/>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CE14B-F45C-4489-844B-9C8CB128367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6A313B-5AA8-44A8-96C6-97EDCE554BCB}"/>
              </a:ext>
            </a:extLst>
          </p:cNvPr>
          <p:cNvSpPr>
            <a:spLocks noGrp="1"/>
          </p:cNvSpPr>
          <p:nvPr>
            <p:ph type="subTitle" idx="1"/>
          </p:nvPr>
        </p:nvSpPr>
        <p:spPr/>
        <p:txBody>
          <a:bodyPr/>
          <a:lstStyle/>
          <a:p>
            <a:endParaRPr lang="en-US"/>
          </a:p>
        </p:txBody>
      </p:sp>
      <p:pic>
        <p:nvPicPr>
          <p:cNvPr id="1026" name="Picture 2" descr="Theology and Biblical Studies - What's the Difference?">
            <a:extLst>
              <a:ext uri="{FF2B5EF4-FFF2-40B4-BE49-F238E27FC236}">
                <a16:creationId xmlns:a16="http://schemas.microsoft.com/office/drawing/2014/main" id="{96D0F565-7422-4A69-BFD6-51A9BB9E3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748"/>
            <a:ext cx="12192000" cy="692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65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eb.ncf.ca/ek867/goldes.lab.trace.jpg"/>
          <p:cNvPicPr>
            <a:picLocks noChangeAspect="1" noChangeArrowheads="1"/>
          </p:cNvPicPr>
          <p:nvPr/>
        </p:nvPicPr>
        <p:blipFill>
          <a:blip r:embed="rId2" cstate="print"/>
          <a:srcRect/>
          <a:stretch>
            <a:fillRect/>
          </a:stretch>
        </p:blipFill>
        <p:spPr bwMode="auto">
          <a:xfrm>
            <a:off x="0" y="0"/>
            <a:ext cx="12192000" cy="6862572"/>
          </a:xfrm>
          <a:prstGeom prst="rect">
            <a:avLst/>
          </a:prstGeom>
          <a:noFill/>
        </p:spPr>
      </p:pic>
      <p:sp>
        <p:nvSpPr>
          <p:cNvPr id="2" name="Title 1"/>
          <p:cNvSpPr>
            <a:spLocks noGrp="1"/>
          </p:cNvSpPr>
          <p:nvPr>
            <p:ph type="ctrTitle"/>
          </p:nvPr>
        </p:nvSpPr>
        <p:spPr>
          <a:xfrm>
            <a:off x="1371600" y="609601"/>
            <a:ext cx="9372600" cy="5638799"/>
          </a:xfrm>
        </p:spPr>
        <p:txBody>
          <a:bodyPr>
            <a:noAutofit/>
          </a:bodyPr>
          <a:lstStyle/>
          <a:p>
            <a:r>
              <a:rPr lang="en-US" sz="4800" dirty="0">
                <a:solidFill>
                  <a:srgbClr val="FFFF00"/>
                </a:solidFill>
                <a:effectLst>
                  <a:glow rad="101600">
                    <a:schemeClr val="tx1">
                      <a:alpha val="60000"/>
                    </a:schemeClr>
                  </a:glow>
                </a:effectLst>
                <a:latin typeface="Arial Black" pitchFamily="34" charset="0"/>
              </a:rPr>
              <a:t>“I’m convinced that sometime in the not-to-distant future – I don’t know, maybe twenty or thirty years from now – people will look back in amazement and say:</a:t>
            </a:r>
            <a:endParaRPr lang="en-US" dirty="0">
              <a:solidFill>
                <a:srgbClr val="FFFF00"/>
              </a:solidFill>
              <a:effectLst>
                <a:glow rad="101600">
                  <a:schemeClr val="tx1">
                    <a:alpha val="60000"/>
                  </a:schemeClr>
                </a:glo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eb.ncf.ca/ek867/goldes.lab.trace.jpg"/>
          <p:cNvPicPr>
            <a:picLocks noChangeAspect="1" noChangeArrowheads="1"/>
          </p:cNvPicPr>
          <p:nvPr/>
        </p:nvPicPr>
        <p:blipFill>
          <a:blip r:embed="rId2" cstate="print"/>
          <a:srcRect/>
          <a:stretch>
            <a:fillRect/>
          </a:stretch>
        </p:blipFill>
        <p:spPr bwMode="auto">
          <a:xfrm>
            <a:off x="0" y="0"/>
            <a:ext cx="12192000" cy="6862572"/>
          </a:xfrm>
          <a:prstGeom prst="rect">
            <a:avLst/>
          </a:prstGeom>
          <a:noFill/>
        </p:spPr>
      </p:pic>
      <p:sp>
        <p:nvSpPr>
          <p:cNvPr id="2" name="Title 1"/>
          <p:cNvSpPr>
            <a:spLocks noGrp="1"/>
          </p:cNvSpPr>
          <p:nvPr>
            <p:ph type="ctrTitle"/>
          </p:nvPr>
        </p:nvSpPr>
        <p:spPr>
          <a:xfrm>
            <a:off x="1066800" y="609601"/>
            <a:ext cx="9982200" cy="5638799"/>
          </a:xfrm>
        </p:spPr>
        <p:txBody>
          <a:bodyPr>
            <a:noAutofit/>
          </a:bodyPr>
          <a:lstStyle/>
          <a:p>
            <a:r>
              <a:rPr lang="en-US" sz="4800" i="1" dirty="0">
                <a:solidFill>
                  <a:schemeClr val="bg1"/>
                </a:solidFill>
                <a:effectLst>
                  <a:glow rad="101600">
                    <a:schemeClr val="tx1">
                      <a:alpha val="60000"/>
                    </a:schemeClr>
                  </a:glow>
                </a:effectLst>
                <a:latin typeface="Arial Black" pitchFamily="34" charset="0"/>
              </a:rPr>
              <a:t>‘How could anyone have believed this?’</a:t>
            </a:r>
            <a:r>
              <a:rPr lang="en-US" sz="4800" dirty="0">
                <a:solidFill>
                  <a:schemeClr val="bg1"/>
                </a:solidFill>
                <a:effectLst>
                  <a:glow rad="101600">
                    <a:schemeClr val="tx1">
                      <a:alpha val="60000"/>
                    </a:schemeClr>
                  </a:glow>
                </a:effectLst>
                <a:latin typeface="Arial Black" pitchFamily="34" charset="0"/>
              </a:rPr>
              <a:t> </a:t>
            </a:r>
            <a:r>
              <a:rPr lang="en-US" sz="4800" dirty="0">
                <a:solidFill>
                  <a:srgbClr val="FFFF00"/>
                </a:solidFill>
                <a:effectLst>
                  <a:glow rad="101600">
                    <a:schemeClr val="tx1">
                      <a:alpha val="60000"/>
                    </a:schemeClr>
                  </a:glow>
                </a:effectLst>
                <a:latin typeface="Arial Black" pitchFamily="34" charset="0"/>
              </a:rPr>
              <a:t>Darwinism is merely materialistic philosophy masquerading as science, and people are recognizing it for what it is.”  </a:t>
            </a:r>
            <a:r>
              <a:rPr lang="en-US" sz="3600" dirty="0">
                <a:solidFill>
                  <a:schemeClr val="bg1"/>
                </a:solidFill>
                <a:effectLst>
                  <a:glow rad="101600">
                    <a:schemeClr val="tx1">
                      <a:alpha val="60000"/>
                    </a:schemeClr>
                  </a:glow>
                </a:effectLst>
                <a:latin typeface="Arial Black" pitchFamily="34" charset="0"/>
              </a:rPr>
              <a:t>- IBID. pp. 65,66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1611 King James Bible - Deluxe Facsimile 400th Anniversary Edition - The  KJV Store">
            <a:extLst>
              <a:ext uri="{FF2B5EF4-FFF2-40B4-BE49-F238E27FC236}">
                <a16:creationId xmlns:a16="http://schemas.microsoft.com/office/drawing/2014/main" id="{34DEF630-2417-4A23-A1AF-127DC3501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297" y="580472"/>
            <a:ext cx="3179846" cy="58805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E0651C-49CC-4B07-B91D-42FBE0CB4641}"/>
              </a:ext>
            </a:extLst>
          </p:cNvPr>
          <p:cNvSpPr>
            <a:spLocks noGrp="1"/>
          </p:cNvSpPr>
          <p:nvPr>
            <p:ph type="ctrTitle"/>
          </p:nvPr>
        </p:nvSpPr>
        <p:spPr>
          <a:xfrm>
            <a:off x="2873703" y="386406"/>
            <a:ext cx="9144000" cy="2387600"/>
          </a:xfrm>
        </p:spPr>
        <p:txBody>
          <a:bodyPr>
            <a:normAutofit/>
          </a:bodyPr>
          <a:lstStyle/>
          <a:p>
            <a:r>
              <a:rPr lang="en-US" sz="8000" dirty="0">
                <a:solidFill>
                  <a:srgbClr val="C00000"/>
                </a:solidFill>
                <a:latin typeface="Cooper Black" panose="0208090404030B020404" pitchFamily="18" charset="0"/>
              </a:rPr>
              <a:t>GOD</a:t>
            </a:r>
            <a:r>
              <a:rPr lang="en-US" sz="6600" dirty="0">
                <a:solidFill>
                  <a:srgbClr val="C00000"/>
                </a:solidFill>
                <a:latin typeface="Cooper Black" panose="0208090404030B020404" pitchFamily="18" charset="0"/>
              </a:rPr>
              <a:t> –                           </a:t>
            </a:r>
            <a:r>
              <a:rPr lang="en-US" dirty="0">
                <a:solidFill>
                  <a:srgbClr val="C00000"/>
                </a:solidFill>
                <a:latin typeface="Cooper Black" panose="0208090404030B020404" pitchFamily="18" charset="0"/>
              </a:rPr>
              <a:t>A PROVABLE BEING</a:t>
            </a:r>
          </a:p>
        </p:txBody>
      </p:sp>
      <p:sp>
        <p:nvSpPr>
          <p:cNvPr id="6" name="Subtitle 5">
            <a:extLst>
              <a:ext uri="{FF2B5EF4-FFF2-40B4-BE49-F238E27FC236}">
                <a16:creationId xmlns:a16="http://schemas.microsoft.com/office/drawing/2014/main" id="{BDEF5C8F-617A-47D5-BE7F-D9AEBAF160BA}"/>
              </a:ext>
            </a:extLst>
          </p:cNvPr>
          <p:cNvSpPr>
            <a:spLocks noGrp="1"/>
          </p:cNvSpPr>
          <p:nvPr>
            <p:ph type="subTitle" idx="1"/>
          </p:nvPr>
        </p:nvSpPr>
        <p:spPr>
          <a:xfrm>
            <a:off x="2873703" y="2774006"/>
            <a:ext cx="9144000" cy="3503522"/>
          </a:xfrm>
        </p:spPr>
        <p:txBody>
          <a:bodyPr>
            <a:normAutofit lnSpcReduction="10000"/>
          </a:bodyPr>
          <a:lstStyle/>
          <a:p>
            <a:r>
              <a:rPr lang="en-US" sz="4800" i="1" dirty="0">
                <a:solidFill>
                  <a:srgbClr val="993300"/>
                </a:solidFill>
                <a:latin typeface="Arial Black" panose="020B0A04020102020204" pitchFamily="34" charset="0"/>
              </a:rPr>
              <a:t>Proof from Scripture</a:t>
            </a:r>
          </a:p>
          <a:p>
            <a:r>
              <a:rPr lang="en-US" sz="4800" i="1" dirty="0">
                <a:ln>
                  <a:solidFill>
                    <a:sysClr val="windowText" lastClr="000000"/>
                  </a:solidFill>
                </a:ln>
                <a:solidFill>
                  <a:schemeClr val="accent2"/>
                </a:solidFill>
                <a:latin typeface="Arial Black" panose="020B0A04020102020204" pitchFamily="34" charset="0"/>
              </a:rPr>
              <a:t>Proof from Personal Experience</a:t>
            </a:r>
          </a:p>
          <a:p>
            <a:r>
              <a:rPr lang="en-US" sz="4800" i="1" dirty="0">
                <a:solidFill>
                  <a:srgbClr val="008000"/>
                </a:solidFill>
                <a:latin typeface="Arial Black" panose="020B0A04020102020204" pitchFamily="34" charset="0"/>
              </a:rPr>
              <a:t>Proof from Nature</a:t>
            </a:r>
          </a:p>
          <a:p>
            <a:r>
              <a:rPr lang="en-US" sz="4800" i="1" dirty="0">
                <a:solidFill>
                  <a:srgbClr val="FF0000"/>
                </a:solidFill>
                <a:latin typeface="Arial Black" panose="020B0A04020102020204" pitchFamily="34" charset="0"/>
              </a:rPr>
              <a:t>Proof from Conscience</a:t>
            </a:r>
          </a:p>
        </p:txBody>
      </p:sp>
    </p:spTree>
    <p:extLst>
      <p:ext uri="{BB962C8B-B14F-4D97-AF65-F5344CB8AC3E}">
        <p14:creationId xmlns:p14="http://schemas.microsoft.com/office/powerpoint/2010/main" val="43429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barn(inVertical)">
                                      <p:cBhvr>
                                        <p:cTn id="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use and effect essay! | EEW Blog">
            <a:extLst>
              <a:ext uri="{FF2B5EF4-FFF2-40B4-BE49-F238E27FC236}">
                <a16:creationId xmlns:a16="http://schemas.microsoft.com/office/drawing/2014/main" id="{F0B3DC8D-EEC7-4BF7-A707-9FAA2561E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652" y="0"/>
            <a:ext cx="3097819" cy="2066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E0651C-49CC-4B07-B91D-42FBE0CB4641}"/>
              </a:ext>
            </a:extLst>
          </p:cNvPr>
          <p:cNvSpPr>
            <a:spLocks noGrp="1"/>
          </p:cNvSpPr>
          <p:nvPr>
            <p:ph type="ctrTitle"/>
          </p:nvPr>
        </p:nvSpPr>
        <p:spPr>
          <a:xfrm>
            <a:off x="1524000" y="390525"/>
            <a:ext cx="9144000" cy="2387600"/>
          </a:xfrm>
        </p:spPr>
        <p:txBody>
          <a:bodyPr>
            <a:normAutofit/>
          </a:bodyPr>
          <a:lstStyle/>
          <a:p>
            <a:r>
              <a:rPr lang="en-US" sz="8000" dirty="0">
                <a:solidFill>
                  <a:srgbClr val="C00000"/>
                </a:solidFill>
                <a:latin typeface="Cooper Black" panose="0208090404030B020404" pitchFamily="18" charset="0"/>
              </a:rPr>
              <a:t>GOD</a:t>
            </a:r>
            <a:r>
              <a:rPr lang="en-US" sz="6600" dirty="0">
                <a:solidFill>
                  <a:srgbClr val="C00000"/>
                </a:solidFill>
                <a:latin typeface="Cooper Black" panose="0208090404030B020404" pitchFamily="18" charset="0"/>
              </a:rPr>
              <a:t> –                           A PROVABLE BEING</a:t>
            </a:r>
          </a:p>
        </p:txBody>
      </p:sp>
      <p:sp>
        <p:nvSpPr>
          <p:cNvPr id="6" name="Subtitle 5">
            <a:extLst>
              <a:ext uri="{FF2B5EF4-FFF2-40B4-BE49-F238E27FC236}">
                <a16:creationId xmlns:a16="http://schemas.microsoft.com/office/drawing/2014/main" id="{BDEF5C8F-617A-47D5-BE7F-D9AEBAF160BA}"/>
              </a:ext>
            </a:extLst>
          </p:cNvPr>
          <p:cNvSpPr>
            <a:spLocks noGrp="1"/>
          </p:cNvSpPr>
          <p:nvPr>
            <p:ph type="subTitle" idx="1"/>
          </p:nvPr>
        </p:nvSpPr>
        <p:spPr>
          <a:xfrm>
            <a:off x="1524000" y="2886392"/>
            <a:ext cx="9144000" cy="3503522"/>
          </a:xfrm>
        </p:spPr>
        <p:txBody>
          <a:bodyPr>
            <a:normAutofit/>
          </a:bodyPr>
          <a:lstStyle/>
          <a:p>
            <a:r>
              <a:rPr lang="en-US" sz="4800" i="1" dirty="0">
                <a:latin typeface="Arial Black" panose="020B0A04020102020204" pitchFamily="34" charset="0"/>
              </a:rPr>
              <a:t>Proof from Cause &amp; Effect</a:t>
            </a:r>
          </a:p>
          <a:p>
            <a:r>
              <a:rPr lang="en-US" sz="4800" i="1" dirty="0">
                <a:solidFill>
                  <a:srgbClr val="CC0099"/>
                </a:solidFill>
                <a:latin typeface="Arial Black" panose="020B0A04020102020204" pitchFamily="34" charset="0"/>
              </a:rPr>
              <a:t>(Cosmological Argument)</a:t>
            </a:r>
          </a:p>
          <a:p>
            <a:r>
              <a:rPr lang="en-US" sz="4800" i="1" dirty="0">
                <a:latin typeface="Arial Black" panose="020B0A04020102020204" pitchFamily="34" charset="0"/>
              </a:rPr>
              <a:t>Proof from Life</a:t>
            </a:r>
          </a:p>
          <a:p>
            <a:endParaRPr lang="en-US" sz="4800" i="1" dirty="0">
              <a:solidFill>
                <a:srgbClr val="CC0099"/>
              </a:solidFill>
              <a:latin typeface="Arial Black" panose="020B0A04020102020204" pitchFamily="34" charset="0"/>
            </a:endParaRPr>
          </a:p>
        </p:txBody>
      </p:sp>
      <p:pic>
        <p:nvPicPr>
          <p:cNvPr id="5124" name="Picture 4" descr="Creation | La Casa de Cristo Lutheran Church">
            <a:extLst>
              <a:ext uri="{FF2B5EF4-FFF2-40B4-BE49-F238E27FC236}">
                <a16:creationId xmlns:a16="http://schemas.microsoft.com/office/drawing/2014/main" id="{80D7BD8C-16F0-44AC-BE11-9D17C223C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6775" y="5115515"/>
            <a:ext cx="3458449" cy="16301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descr="30 Earth Day Quotes About the Environment &amp; Nature">
            <a:extLst>
              <a:ext uri="{FF2B5EF4-FFF2-40B4-BE49-F238E27FC236}">
                <a16:creationId xmlns:a16="http://schemas.microsoft.com/office/drawing/2014/main" id="{9A28791C-D745-4BAD-A8F1-D524AABDC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490857" y="162673"/>
            <a:ext cx="3096363" cy="17408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36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8707-5D62-4809-A49A-808F8FC53CA5}"/>
              </a:ext>
            </a:extLst>
          </p:cNvPr>
          <p:cNvSpPr>
            <a:spLocks noGrp="1"/>
          </p:cNvSpPr>
          <p:nvPr>
            <p:ph type="ctrTitle"/>
          </p:nvPr>
        </p:nvSpPr>
        <p:spPr>
          <a:xfrm>
            <a:off x="1524000" y="1747514"/>
            <a:ext cx="9144000" cy="2387600"/>
          </a:xfrm>
        </p:spPr>
        <p:txBody>
          <a:bodyPr>
            <a:normAutofit fontScale="90000"/>
          </a:bodyPr>
          <a:lstStyle/>
          <a:p>
            <a:r>
              <a:rPr lang="en-US" sz="4800" i="1" dirty="0">
                <a:latin typeface="Arial Black" panose="020B0A04020102020204" pitchFamily="34" charset="0"/>
              </a:rPr>
              <a:t>John 1:18                             </a:t>
            </a:r>
            <a:r>
              <a:rPr lang="en-US" sz="4800" dirty="0">
                <a:latin typeface="Arial Black" panose="020B0A04020102020204" pitchFamily="34" charset="0"/>
              </a:rPr>
              <a:t>No man hath seen God at any time; the only begotten Son, which is in the bosom of the Father, he hath declared him.</a:t>
            </a:r>
            <a:br>
              <a:rPr lang="en-US" sz="4800" dirty="0">
                <a:latin typeface="Arial Black" panose="020B0A04020102020204" pitchFamily="34" charset="0"/>
              </a:rPr>
            </a:br>
            <a:r>
              <a:rPr lang="en-US" sz="4800" dirty="0">
                <a:latin typeface="Arial Black" panose="020B0A04020102020204" pitchFamily="34" charset="0"/>
              </a:rPr>
              <a:t> </a:t>
            </a:r>
          </a:p>
        </p:txBody>
      </p:sp>
      <p:sp>
        <p:nvSpPr>
          <p:cNvPr id="3" name="Subtitle 2">
            <a:extLst>
              <a:ext uri="{FF2B5EF4-FFF2-40B4-BE49-F238E27FC236}">
                <a16:creationId xmlns:a16="http://schemas.microsoft.com/office/drawing/2014/main" id="{0D971405-25AA-4E2F-95C6-0417152731CB}"/>
              </a:ext>
            </a:extLst>
          </p:cNvPr>
          <p:cNvSpPr>
            <a:spLocks noGrp="1"/>
          </p:cNvSpPr>
          <p:nvPr>
            <p:ph type="subTitle" idx="1"/>
          </p:nvPr>
        </p:nvSpPr>
        <p:spPr>
          <a:xfrm>
            <a:off x="1449355" y="3947271"/>
            <a:ext cx="9144000" cy="1655762"/>
          </a:xfrm>
        </p:spPr>
        <p:txBody>
          <a:bodyPr>
            <a:noAutofit/>
          </a:bodyPr>
          <a:lstStyle/>
          <a:p>
            <a:r>
              <a:rPr lang="en-US" sz="4400" i="1" dirty="0">
                <a:solidFill>
                  <a:srgbClr val="C00000"/>
                </a:solidFill>
                <a:latin typeface="Arial Black" panose="020B0A04020102020204" pitchFamily="34" charset="0"/>
              </a:rPr>
              <a:t>“God is not subject to the microscopic scrutiny of man,  God is the subject of </a:t>
            </a:r>
            <a:r>
              <a:rPr lang="en-US" sz="4400" i="1" dirty="0">
                <a:solidFill>
                  <a:srgbClr val="CC0099"/>
                </a:solidFill>
                <a:latin typeface="Arial Black" panose="020B0A04020102020204" pitchFamily="34" charset="0"/>
              </a:rPr>
              <a:t>revelation</a:t>
            </a:r>
            <a:r>
              <a:rPr lang="en-US" sz="4400" i="1" dirty="0">
                <a:solidFill>
                  <a:srgbClr val="C00000"/>
                </a:solidFill>
                <a:latin typeface="Arial Black" panose="020B0A04020102020204" pitchFamily="34" charset="0"/>
              </a:rPr>
              <a:t>.”  - </a:t>
            </a:r>
            <a:r>
              <a:rPr lang="en-US" sz="4400" i="1" dirty="0" err="1">
                <a:solidFill>
                  <a:srgbClr val="C00000"/>
                </a:solidFill>
                <a:latin typeface="Arial Black" panose="020B0A04020102020204" pitchFamily="34" charset="0"/>
              </a:rPr>
              <a:t>Ruckman</a:t>
            </a:r>
            <a:endParaRPr lang="en-US" sz="4400" i="1" dirty="0">
              <a:solidFill>
                <a:srgbClr val="C00000"/>
              </a:solidFill>
              <a:latin typeface="Arial Black" panose="020B0A04020102020204" pitchFamily="34" charset="0"/>
            </a:endParaRPr>
          </a:p>
        </p:txBody>
      </p:sp>
      <p:sp>
        <p:nvSpPr>
          <p:cNvPr id="4" name="TextBox 3">
            <a:extLst>
              <a:ext uri="{FF2B5EF4-FFF2-40B4-BE49-F238E27FC236}">
                <a16:creationId xmlns:a16="http://schemas.microsoft.com/office/drawing/2014/main" id="{54116C69-BD5D-429C-99AD-3F4896FC8DFE}"/>
              </a:ext>
            </a:extLst>
          </p:cNvPr>
          <p:cNvSpPr txBox="1"/>
          <p:nvPr/>
        </p:nvSpPr>
        <p:spPr>
          <a:xfrm rot="21044392">
            <a:off x="373224" y="296179"/>
            <a:ext cx="3564294" cy="646331"/>
          </a:xfrm>
          <a:prstGeom prst="rect">
            <a:avLst/>
          </a:prstGeom>
          <a:noFill/>
        </p:spPr>
        <p:txBody>
          <a:bodyPr wrap="square" rtlCol="0">
            <a:spAutoFit/>
          </a:bodyPr>
          <a:lstStyle/>
          <a:p>
            <a:r>
              <a:rPr lang="en-US" sz="3600" dirty="0">
                <a:highlight>
                  <a:srgbClr val="FFFF00"/>
                </a:highlight>
                <a:latin typeface="Arial Black" panose="020B0A04020102020204" pitchFamily="34" charset="0"/>
              </a:rPr>
              <a:t>MEMORIZE</a:t>
            </a:r>
          </a:p>
        </p:txBody>
      </p:sp>
    </p:spTree>
    <p:extLst>
      <p:ext uri="{BB962C8B-B14F-4D97-AF65-F5344CB8AC3E}">
        <p14:creationId xmlns:p14="http://schemas.microsoft.com/office/powerpoint/2010/main" val="292633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nodeType="clickEffect">
                                  <p:stCondLst>
                                    <p:cond delay="0"/>
                                  </p:stCondLst>
                                  <p:iterate type="lt">
                                    <p:tmPct val="10000"/>
                                  </p:iterate>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oyal Consumer Scroll Design Printer Paper, 8-1/2 X 11 Inches, 100 Sheets :  Target">
            <a:extLst>
              <a:ext uri="{FF2B5EF4-FFF2-40B4-BE49-F238E27FC236}">
                <a16:creationId xmlns:a16="http://schemas.microsoft.com/office/drawing/2014/main" id="{0DD943CA-759C-41D6-A76C-E64EE40BB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885950" y="-2719964"/>
            <a:ext cx="8416331" cy="121882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B858BAF-5E81-4571-8A5F-6FCD5B988E3E}"/>
              </a:ext>
            </a:extLst>
          </p:cNvPr>
          <p:cNvSpPr>
            <a:spLocks noGrp="1"/>
          </p:cNvSpPr>
          <p:nvPr>
            <p:ph type="ctrTitle"/>
          </p:nvPr>
        </p:nvSpPr>
        <p:spPr>
          <a:xfrm>
            <a:off x="1524000" y="1122363"/>
            <a:ext cx="9144000" cy="616002"/>
          </a:xfrm>
        </p:spPr>
        <p:txBody>
          <a:bodyPr>
            <a:normAutofit fontScale="90000"/>
          </a:bodyPr>
          <a:lstStyle/>
          <a:p>
            <a:r>
              <a:rPr lang="en-US" sz="4000" dirty="0">
                <a:latin typeface="Cooper Black" panose="0208090404030B020404" pitchFamily="18" charset="0"/>
              </a:rPr>
              <a:t>Doctrinal Statement (</a:t>
            </a:r>
            <a:r>
              <a:rPr lang="en-US" sz="4000" dirty="0">
                <a:solidFill>
                  <a:srgbClr val="C00000"/>
                </a:solidFill>
                <a:highlight>
                  <a:srgbClr val="FFFF00"/>
                </a:highlight>
                <a:latin typeface="Cooper Black" panose="0208090404030B020404" pitchFamily="18" charset="0"/>
              </a:rPr>
              <a:t>memorize</a:t>
            </a:r>
            <a:r>
              <a:rPr lang="en-US" sz="4000" dirty="0">
                <a:latin typeface="Cooper Black" panose="0208090404030B020404" pitchFamily="18" charset="0"/>
              </a:rPr>
              <a:t>)</a:t>
            </a:r>
          </a:p>
        </p:txBody>
      </p:sp>
      <p:sp>
        <p:nvSpPr>
          <p:cNvPr id="3" name="Subtitle 2">
            <a:extLst>
              <a:ext uri="{FF2B5EF4-FFF2-40B4-BE49-F238E27FC236}">
                <a16:creationId xmlns:a16="http://schemas.microsoft.com/office/drawing/2014/main" id="{5F51B505-32CC-446F-BD6A-8B96EF99CB02}"/>
              </a:ext>
            </a:extLst>
          </p:cNvPr>
          <p:cNvSpPr>
            <a:spLocks noGrp="1"/>
          </p:cNvSpPr>
          <p:nvPr>
            <p:ph type="subTitle" idx="1"/>
          </p:nvPr>
        </p:nvSpPr>
        <p:spPr>
          <a:xfrm>
            <a:off x="1524000" y="1838848"/>
            <a:ext cx="9144000" cy="3418952"/>
          </a:xfrm>
        </p:spPr>
        <p:txBody>
          <a:bodyPr>
            <a:normAutofit/>
          </a:bodyPr>
          <a:lstStyle/>
          <a:p>
            <a:r>
              <a:rPr lang="en-US" sz="4800" i="1" dirty="0">
                <a:latin typeface="Arial Black" panose="020B0A04020102020204" pitchFamily="34" charset="0"/>
              </a:rPr>
              <a:t>In every Divine act all three members of the Godhead have a part, though not always an equal part.</a:t>
            </a:r>
          </a:p>
        </p:txBody>
      </p:sp>
    </p:spTree>
    <p:extLst>
      <p:ext uri="{BB962C8B-B14F-4D97-AF65-F5344CB8AC3E}">
        <p14:creationId xmlns:p14="http://schemas.microsoft.com/office/powerpoint/2010/main" val="177441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0651C-49CC-4B07-B91D-42FBE0CB4641}"/>
              </a:ext>
            </a:extLst>
          </p:cNvPr>
          <p:cNvSpPr>
            <a:spLocks noGrp="1"/>
          </p:cNvSpPr>
          <p:nvPr>
            <p:ph type="ctrTitle"/>
          </p:nvPr>
        </p:nvSpPr>
        <p:spPr>
          <a:xfrm>
            <a:off x="1524001" y="390525"/>
            <a:ext cx="9590312" cy="2387600"/>
          </a:xfrm>
        </p:spPr>
        <p:txBody>
          <a:bodyPr>
            <a:normAutofit/>
          </a:bodyPr>
          <a:lstStyle/>
          <a:p>
            <a:r>
              <a:rPr lang="en-US" sz="8000" dirty="0">
                <a:solidFill>
                  <a:srgbClr val="7030A0"/>
                </a:solidFill>
                <a:latin typeface="Cooper Black" panose="0208090404030B020404" pitchFamily="18" charset="0"/>
              </a:rPr>
              <a:t>GOD</a:t>
            </a:r>
            <a:r>
              <a:rPr lang="en-US" sz="6600" dirty="0">
                <a:solidFill>
                  <a:srgbClr val="7030A0"/>
                </a:solidFill>
                <a:latin typeface="Cooper Black" panose="0208090404030B020404" pitchFamily="18" charset="0"/>
              </a:rPr>
              <a:t> –                           A BALANCED BEING</a:t>
            </a:r>
          </a:p>
        </p:txBody>
      </p:sp>
      <p:sp>
        <p:nvSpPr>
          <p:cNvPr id="6" name="Subtitle 5">
            <a:extLst>
              <a:ext uri="{FF2B5EF4-FFF2-40B4-BE49-F238E27FC236}">
                <a16:creationId xmlns:a16="http://schemas.microsoft.com/office/drawing/2014/main" id="{BDEF5C8F-617A-47D5-BE7F-D9AEBAF160BA}"/>
              </a:ext>
            </a:extLst>
          </p:cNvPr>
          <p:cNvSpPr>
            <a:spLocks noGrp="1"/>
          </p:cNvSpPr>
          <p:nvPr>
            <p:ph type="subTitle" idx="1"/>
          </p:nvPr>
        </p:nvSpPr>
        <p:spPr>
          <a:xfrm>
            <a:off x="1524000" y="2886392"/>
            <a:ext cx="9144000" cy="3503522"/>
          </a:xfrm>
        </p:spPr>
        <p:txBody>
          <a:bodyPr>
            <a:normAutofit/>
          </a:bodyPr>
          <a:lstStyle/>
          <a:p>
            <a:r>
              <a:rPr lang="en-US" sz="6000" i="1" dirty="0">
                <a:ln>
                  <a:solidFill>
                    <a:srgbClr val="002060"/>
                  </a:solidFill>
                </a:ln>
                <a:solidFill>
                  <a:schemeClr val="bg1"/>
                </a:solidFill>
                <a:effectLst>
                  <a:glow rad="101600">
                    <a:srgbClr val="002060">
                      <a:alpha val="60000"/>
                    </a:srgbClr>
                  </a:glow>
                </a:effectLst>
                <a:latin typeface="Arial Black" panose="020B0A04020102020204" pitchFamily="34" charset="0"/>
              </a:rPr>
              <a:t>His Holiness</a:t>
            </a:r>
          </a:p>
          <a:p>
            <a:r>
              <a:rPr lang="en-US" sz="4800" i="1" dirty="0">
                <a:ln>
                  <a:solidFill>
                    <a:srgbClr val="002060"/>
                  </a:solidFill>
                </a:ln>
                <a:solidFill>
                  <a:schemeClr val="bg1"/>
                </a:solidFill>
                <a:effectLst>
                  <a:glow rad="101600">
                    <a:srgbClr val="002060">
                      <a:alpha val="60000"/>
                    </a:srgbClr>
                  </a:glow>
                </a:effectLst>
                <a:latin typeface="Arial Black" panose="020B0A04020102020204" pitchFamily="34" charset="0"/>
              </a:rPr>
              <a:t>(Separates Him from His creation)</a:t>
            </a:r>
          </a:p>
        </p:txBody>
      </p:sp>
      <p:pic>
        <p:nvPicPr>
          <p:cNvPr id="7170" name="Picture 2" descr="The Nature and Necessity for Holiness — Beaver Dam Baptist Church">
            <a:extLst>
              <a:ext uri="{FF2B5EF4-FFF2-40B4-BE49-F238E27FC236}">
                <a16:creationId xmlns:a16="http://schemas.microsoft.com/office/drawing/2014/main" id="{750B73C6-4E72-4421-A675-F5187D3EC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86" y="155575"/>
            <a:ext cx="3135085" cy="17471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6" name="Picture 2" descr="The Doctrine of Holiness">
            <a:extLst>
              <a:ext uri="{FF2B5EF4-FFF2-40B4-BE49-F238E27FC236}">
                <a16:creationId xmlns:a16="http://schemas.microsoft.com/office/drawing/2014/main" id="{E81D6290-59A7-4643-B884-773D17D56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0385" y="155575"/>
            <a:ext cx="3337852" cy="17471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08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barn(inVertical)">
                                      <p:cBhvr>
                                        <p:cTn id="2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9F036-E865-48A9-9302-92F8E836181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13AD430-E325-47DE-9B2E-57B51ADD72CA}"/>
              </a:ext>
            </a:extLst>
          </p:cNvPr>
          <p:cNvSpPr>
            <a:spLocks noGrp="1"/>
          </p:cNvSpPr>
          <p:nvPr>
            <p:ph type="subTitle" idx="1"/>
          </p:nvPr>
        </p:nvSpPr>
        <p:spPr/>
        <p:txBody>
          <a:bodyPr/>
          <a:lstStyle/>
          <a:p>
            <a:endParaRPr lang="en-US"/>
          </a:p>
        </p:txBody>
      </p:sp>
      <p:pic>
        <p:nvPicPr>
          <p:cNvPr id="1026" name="Picture 2" descr="The Tabernacle Parts of the Tabernacle  Holy of Holies (Most Holy)   Separated by a veil  Holy  Outer Court. - ppt download">
            <a:extLst>
              <a:ext uri="{FF2B5EF4-FFF2-40B4-BE49-F238E27FC236}">
                <a16:creationId xmlns:a16="http://schemas.microsoft.com/office/drawing/2014/main" id="{B67228FA-440D-4BF3-A34E-30C743674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Down 3">
            <a:extLst>
              <a:ext uri="{FF2B5EF4-FFF2-40B4-BE49-F238E27FC236}">
                <a16:creationId xmlns:a16="http://schemas.microsoft.com/office/drawing/2014/main" id="{4FA18BF6-BD43-4495-AB01-CDA5CE69D0E5}"/>
              </a:ext>
            </a:extLst>
          </p:cNvPr>
          <p:cNvSpPr/>
          <p:nvPr/>
        </p:nvSpPr>
        <p:spPr>
          <a:xfrm>
            <a:off x="2668555" y="4429919"/>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05E405B0-9D03-45C5-B51C-D4474E97D5E2}"/>
              </a:ext>
            </a:extLst>
          </p:cNvPr>
          <p:cNvSpPr/>
          <p:nvPr/>
        </p:nvSpPr>
        <p:spPr>
          <a:xfrm>
            <a:off x="6764694" y="1826959"/>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07A8402C-A022-4287-A631-9E063E79F78E}"/>
              </a:ext>
            </a:extLst>
          </p:cNvPr>
          <p:cNvSpPr/>
          <p:nvPr/>
        </p:nvSpPr>
        <p:spPr>
          <a:xfrm>
            <a:off x="8136294" y="84855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094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8707-5D62-4809-A49A-808F8FC53CA5}"/>
              </a:ext>
            </a:extLst>
          </p:cNvPr>
          <p:cNvSpPr>
            <a:spLocks noGrp="1"/>
          </p:cNvSpPr>
          <p:nvPr>
            <p:ph type="ctrTitle"/>
          </p:nvPr>
        </p:nvSpPr>
        <p:spPr>
          <a:xfrm>
            <a:off x="1524000" y="3203089"/>
            <a:ext cx="9144000" cy="2553898"/>
          </a:xfrm>
        </p:spPr>
        <p:txBody>
          <a:bodyPr>
            <a:normAutofit fontScale="90000"/>
          </a:bodyPr>
          <a:lstStyle/>
          <a:p>
            <a:r>
              <a:rPr lang="en-US" sz="4800" i="1" dirty="0">
                <a:latin typeface="Arial Black" panose="020B0A04020102020204" pitchFamily="34" charset="0"/>
              </a:rPr>
              <a:t>Isaiah 6:3                            </a:t>
            </a:r>
            <a:r>
              <a:rPr lang="en-US" dirty="0">
                <a:latin typeface="Arial Black" panose="020B0A04020102020204" pitchFamily="34" charset="0"/>
              </a:rPr>
              <a:t>And one </a:t>
            </a:r>
            <a:r>
              <a:rPr lang="en-US" i="1" dirty="0">
                <a:latin typeface="Arial Black" panose="020B0A04020102020204" pitchFamily="34" charset="0"/>
              </a:rPr>
              <a:t>(</a:t>
            </a:r>
            <a:r>
              <a:rPr lang="en-US" i="1" dirty="0" err="1">
                <a:latin typeface="Arial Black" panose="020B0A04020102020204" pitchFamily="34" charset="0"/>
              </a:rPr>
              <a:t>saraphim</a:t>
            </a:r>
            <a:r>
              <a:rPr lang="en-US" i="1" dirty="0">
                <a:latin typeface="Arial Black" panose="020B0A04020102020204" pitchFamily="34" charset="0"/>
              </a:rPr>
              <a:t>) </a:t>
            </a:r>
            <a:r>
              <a:rPr lang="en-US" dirty="0">
                <a:latin typeface="Arial Black" panose="020B0A04020102020204" pitchFamily="34" charset="0"/>
              </a:rPr>
              <a:t>cried unto another, and said, Holy, holy, holy, is the LORD of hosts: the whole earth is full of his glory. </a:t>
            </a:r>
          </a:p>
        </p:txBody>
      </p:sp>
      <p:sp>
        <p:nvSpPr>
          <p:cNvPr id="4" name="TextBox 3">
            <a:extLst>
              <a:ext uri="{FF2B5EF4-FFF2-40B4-BE49-F238E27FC236}">
                <a16:creationId xmlns:a16="http://schemas.microsoft.com/office/drawing/2014/main" id="{54116C69-BD5D-429C-99AD-3F4896FC8DFE}"/>
              </a:ext>
            </a:extLst>
          </p:cNvPr>
          <p:cNvSpPr txBox="1"/>
          <p:nvPr/>
        </p:nvSpPr>
        <p:spPr>
          <a:xfrm rot="21044392">
            <a:off x="373224" y="296179"/>
            <a:ext cx="3564294" cy="646331"/>
          </a:xfrm>
          <a:prstGeom prst="rect">
            <a:avLst/>
          </a:prstGeom>
          <a:noFill/>
        </p:spPr>
        <p:txBody>
          <a:bodyPr wrap="square" rtlCol="0">
            <a:spAutoFit/>
          </a:bodyPr>
          <a:lstStyle/>
          <a:p>
            <a:r>
              <a:rPr lang="en-US" sz="3600" dirty="0">
                <a:highlight>
                  <a:srgbClr val="FFFF00"/>
                </a:highlight>
                <a:latin typeface="Arial Black" panose="020B0A04020102020204" pitchFamily="34" charset="0"/>
              </a:rPr>
              <a:t>MEMORIZE</a:t>
            </a:r>
          </a:p>
        </p:txBody>
      </p:sp>
    </p:spTree>
    <p:extLst>
      <p:ext uri="{BB962C8B-B14F-4D97-AF65-F5344CB8AC3E}">
        <p14:creationId xmlns:p14="http://schemas.microsoft.com/office/powerpoint/2010/main" val="381615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0651C-49CC-4B07-B91D-42FBE0CB4641}"/>
              </a:ext>
            </a:extLst>
          </p:cNvPr>
          <p:cNvSpPr>
            <a:spLocks noGrp="1"/>
          </p:cNvSpPr>
          <p:nvPr>
            <p:ph type="ctrTitle"/>
          </p:nvPr>
        </p:nvSpPr>
        <p:spPr>
          <a:xfrm>
            <a:off x="1524001" y="390525"/>
            <a:ext cx="9590312" cy="2387600"/>
          </a:xfrm>
        </p:spPr>
        <p:txBody>
          <a:bodyPr>
            <a:normAutofit/>
          </a:bodyPr>
          <a:lstStyle/>
          <a:p>
            <a:r>
              <a:rPr lang="en-US" sz="8000" dirty="0">
                <a:solidFill>
                  <a:srgbClr val="7030A0"/>
                </a:solidFill>
                <a:latin typeface="Cooper Black" panose="0208090404030B020404" pitchFamily="18" charset="0"/>
              </a:rPr>
              <a:t>GOD</a:t>
            </a:r>
            <a:r>
              <a:rPr lang="en-US" sz="6600" dirty="0">
                <a:solidFill>
                  <a:srgbClr val="7030A0"/>
                </a:solidFill>
                <a:latin typeface="Cooper Black" panose="0208090404030B020404" pitchFamily="18" charset="0"/>
              </a:rPr>
              <a:t> –                           A BALANCED BEING</a:t>
            </a:r>
          </a:p>
        </p:txBody>
      </p:sp>
      <p:sp>
        <p:nvSpPr>
          <p:cNvPr id="6" name="Subtitle 5">
            <a:extLst>
              <a:ext uri="{FF2B5EF4-FFF2-40B4-BE49-F238E27FC236}">
                <a16:creationId xmlns:a16="http://schemas.microsoft.com/office/drawing/2014/main" id="{BDEF5C8F-617A-47D5-BE7F-D9AEBAF160BA}"/>
              </a:ext>
            </a:extLst>
          </p:cNvPr>
          <p:cNvSpPr>
            <a:spLocks noGrp="1"/>
          </p:cNvSpPr>
          <p:nvPr>
            <p:ph type="subTitle" idx="1"/>
          </p:nvPr>
        </p:nvSpPr>
        <p:spPr>
          <a:xfrm>
            <a:off x="1524000" y="2886392"/>
            <a:ext cx="9144000" cy="3503522"/>
          </a:xfrm>
        </p:spPr>
        <p:txBody>
          <a:bodyPr>
            <a:normAutofit lnSpcReduction="10000"/>
          </a:bodyPr>
          <a:lstStyle/>
          <a:p>
            <a:r>
              <a:rPr lang="en-US" sz="6000" i="1" dirty="0">
                <a:ln>
                  <a:solidFill>
                    <a:srgbClr val="002060"/>
                  </a:solidFill>
                </a:ln>
                <a:solidFill>
                  <a:schemeClr val="bg1"/>
                </a:solidFill>
                <a:effectLst>
                  <a:glow rad="101600">
                    <a:srgbClr val="002060">
                      <a:alpha val="60000"/>
                    </a:srgbClr>
                  </a:glow>
                </a:effectLst>
                <a:latin typeface="Arial Black" panose="020B0A04020102020204" pitchFamily="34" charset="0"/>
              </a:rPr>
              <a:t>His Holiness</a:t>
            </a:r>
          </a:p>
          <a:p>
            <a:r>
              <a:rPr lang="en-US" sz="4800" i="1" dirty="0">
                <a:ln>
                  <a:solidFill>
                    <a:srgbClr val="002060"/>
                  </a:solidFill>
                </a:ln>
                <a:solidFill>
                  <a:schemeClr val="bg1"/>
                </a:solidFill>
                <a:effectLst>
                  <a:glow rad="101600">
                    <a:srgbClr val="002060">
                      <a:alpha val="60000"/>
                    </a:srgbClr>
                  </a:glow>
                </a:effectLst>
                <a:latin typeface="Arial Black" panose="020B0A04020102020204" pitchFamily="34" charset="0"/>
              </a:rPr>
              <a:t>(Separates Him from His creation)</a:t>
            </a:r>
          </a:p>
          <a:p>
            <a:r>
              <a:rPr lang="en-US" sz="4800" i="1" dirty="0">
                <a:ln>
                  <a:solidFill>
                    <a:srgbClr val="002060"/>
                  </a:solidFill>
                </a:ln>
                <a:solidFill>
                  <a:schemeClr val="bg1"/>
                </a:solidFill>
                <a:effectLst>
                  <a:glow rad="101600">
                    <a:srgbClr val="002060">
                      <a:alpha val="60000"/>
                    </a:srgbClr>
                  </a:glow>
                </a:effectLst>
                <a:latin typeface="Arial Black" panose="020B0A04020102020204" pitchFamily="34" charset="0"/>
              </a:rPr>
              <a:t>(Demands Punishment    for Sin)</a:t>
            </a:r>
          </a:p>
        </p:txBody>
      </p:sp>
      <p:pic>
        <p:nvPicPr>
          <p:cNvPr id="7170" name="Picture 2" descr="The Nature and Necessity for Holiness — Beaver Dam Baptist Church">
            <a:extLst>
              <a:ext uri="{FF2B5EF4-FFF2-40B4-BE49-F238E27FC236}">
                <a16:creationId xmlns:a16="http://schemas.microsoft.com/office/drawing/2014/main" id="{750B73C6-4E72-4421-A675-F5187D3EC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86" y="155575"/>
            <a:ext cx="3135085" cy="17471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6" name="Picture 2" descr="The Doctrine of Holiness">
            <a:extLst>
              <a:ext uri="{FF2B5EF4-FFF2-40B4-BE49-F238E27FC236}">
                <a16:creationId xmlns:a16="http://schemas.microsoft.com/office/drawing/2014/main" id="{E81D6290-59A7-4643-B884-773D17D56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0385" y="155575"/>
            <a:ext cx="3337852" cy="17471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7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arn(inVertical)">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ral Creator, Moral Creation: Why Atheists Deny God - Darrow ...">
            <a:extLst>
              <a:ext uri="{FF2B5EF4-FFF2-40B4-BE49-F238E27FC236}">
                <a16:creationId xmlns:a16="http://schemas.microsoft.com/office/drawing/2014/main" id="{BFACF6A1-BD6C-4169-9B3D-25E5E32F14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1230507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80ED6EE6-F9DD-497E-BDB3-4458B6A3E9A8}"/>
              </a:ext>
            </a:extLst>
          </p:cNvPr>
          <p:cNvSpPr>
            <a:spLocks noGrp="1"/>
          </p:cNvSpPr>
          <p:nvPr>
            <p:ph type="subTitle" idx="1"/>
          </p:nvPr>
        </p:nvSpPr>
        <p:spPr>
          <a:xfrm>
            <a:off x="1066800" y="1371600"/>
            <a:ext cx="9982200" cy="5321030"/>
          </a:xfrm>
        </p:spPr>
        <p:txBody>
          <a:bodyPr>
            <a:normAutofit fontScale="92500" lnSpcReduction="20000"/>
          </a:bodyPr>
          <a:lstStyle/>
          <a:p>
            <a:r>
              <a:rPr lang="en-US" sz="5800" i="1" dirty="0">
                <a:ln>
                  <a:solidFill>
                    <a:sysClr val="windowText" lastClr="000000"/>
                  </a:solidFill>
                </a:ln>
                <a:solidFill>
                  <a:schemeClr val="bg1"/>
                </a:solidFill>
                <a:effectLst>
                  <a:glow rad="101600">
                    <a:schemeClr val="tx1">
                      <a:alpha val="60000"/>
                    </a:schemeClr>
                  </a:glow>
                </a:effectLst>
                <a:latin typeface="Arial Black" panose="020B0A04020102020204" pitchFamily="34" charset="0"/>
              </a:rPr>
              <a:t>“In the beginning  </a:t>
            </a:r>
            <a:r>
              <a:rPr lang="en-US" sz="5800" dirty="0">
                <a:ln>
                  <a:solidFill>
                    <a:sysClr val="windowText" lastClr="000000"/>
                  </a:solidFill>
                </a:ln>
                <a:solidFill>
                  <a:srgbClr val="FFFF00"/>
                </a:solidFill>
                <a:effectLst>
                  <a:glow rad="101600">
                    <a:schemeClr val="tx1">
                      <a:alpha val="60000"/>
                    </a:schemeClr>
                  </a:glow>
                </a:effectLst>
                <a:latin typeface="Arial Black" panose="020B0A04020102020204" pitchFamily="34" charset="0"/>
              </a:rPr>
              <a:t>(TIME)</a:t>
            </a:r>
          </a:p>
          <a:p>
            <a:r>
              <a:rPr lang="en-US" sz="5800" i="1" dirty="0">
                <a:ln>
                  <a:solidFill>
                    <a:sysClr val="windowText" lastClr="000000"/>
                  </a:solidFill>
                </a:ln>
                <a:solidFill>
                  <a:schemeClr val="bg1"/>
                </a:solidFill>
                <a:effectLst>
                  <a:glow rad="101600">
                    <a:schemeClr val="tx1">
                      <a:alpha val="60000"/>
                    </a:schemeClr>
                  </a:glow>
                </a:effectLst>
                <a:latin typeface="Arial Black" panose="020B0A04020102020204" pitchFamily="34" charset="0"/>
              </a:rPr>
              <a:t>God created  </a:t>
            </a:r>
            <a:r>
              <a:rPr lang="en-US" sz="5800" dirty="0">
                <a:ln>
                  <a:solidFill>
                    <a:sysClr val="windowText" lastClr="000000"/>
                  </a:solidFill>
                </a:ln>
                <a:solidFill>
                  <a:srgbClr val="FFFF00"/>
                </a:solidFill>
                <a:effectLst>
                  <a:glow rad="101600">
                    <a:schemeClr val="tx1">
                      <a:alpha val="60000"/>
                    </a:schemeClr>
                  </a:glow>
                </a:effectLst>
                <a:latin typeface="Arial Black" panose="020B0A04020102020204" pitchFamily="34" charset="0"/>
              </a:rPr>
              <a:t>(ENERGY)</a:t>
            </a:r>
          </a:p>
          <a:p>
            <a:r>
              <a:rPr lang="en-US" sz="5800" i="1" dirty="0">
                <a:ln>
                  <a:solidFill>
                    <a:sysClr val="windowText" lastClr="000000"/>
                  </a:solidFill>
                </a:ln>
                <a:solidFill>
                  <a:schemeClr val="bg1"/>
                </a:solidFill>
                <a:effectLst>
                  <a:glow rad="101600">
                    <a:schemeClr val="tx1">
                      <a:alpha val="60000"/>
                    </a:schemeClr>
                  </a:glow>
                </a:effectLst>
                <a:latin typeface="Arial Black" panose="020B0A04020102020204" pitchFamily="34" charset="0"/>
              </a:rPr>
              <a:t>the heaven  </a:t>
            </a:r>
            <a:r>
              <a:rPr lang="en-US" sz="5800" dirty="0">
                <a:ln>
                  <a:solidFill>
                    <a:sysClr val="windowText" lastClr="000000"/>
                  </a:solidFill>
                </a:ln>
                <a:solidFill>
                  <a:srgbClr val="FFFF00"/>
                </a:solidFill>
                <a:effectLst>
                  <a:glow rad="101600">
                    <a:schemeClr val="tx1">
                      <a:alpha val="60000"/>
                    </a:schemeClr>
                  </a:glow>
                </a:effectLst>
                <a:latin typeface="Arial Black" panose="020B0A04020102020204" pitchFamily="34" charset="0"/>
              </a:rPr>
              <a:t>(SPACE)</a:t>
            </a:r>
          </a:p>
          <a:p>
            <a:r>
              <a:rPr lang="en-US" sz="5800" i="1" dirty="0">
                <a:ln>
                  <a:solidFill>
                    <a:sysClr val="windowText" lastClr="000000"/>
                  </a:solidFill>
                </a:ln>
                <a:solidFill>
                  <a:schemeClr val="bg1"/>
                </a:solidFill>
                <a:effectLst>
                  <a:glow rad="101600">
                    <a:schemeClr val="tx1">
                      <a:alpha val="60000"/>
                    </a:schemeClr>
                  </a:glow>
                </a:effectLst>
                <a:latin typeface="Arial Black" panose="020B0A04020102020204" pitchFamily="34" charset="0"/>
              </a:rPr>
              <a:t>and the earth.”  </a:t>
            </a:r>
            <a:r>
              <a:rPr lang="en-US" sz="5800" dirty="0">
                <a:ln>
                  <a:solidFill>
                    <a:sysClr val="windowText" lastClr="000000"/>
                  </a:solidFill>
                </a:ln>
                <a:solidFill>
                  <a:srgbClr val="FFFF00"/>
                </a:solidFill>
                <a:effectLst>
                  <a:glow rad="101600">
                    <a:schemeClr val="tx1">
                      <a:alpha val="60000"/>
                    </a:schemeClr>
                  </a:glow>
                </a:effectLst>
                <a:latin typeface="Arial Black" panose="020B0A04020102020204" pitchFamily="34" charset="0"/>
              </a:rPr>
              <a:t>(MATTER)</a:t>
            </a:r>
          </a:p>
          <a:p>
            <a:endParaRPr lang="en-US" sz="5800" dirty="0">
              <a:ln>
                <a:solidFill>
                  <a:sysClr val="windowText" lastClr="000000"/>
                </a:solidFill>
              </a:ln>
              <a:solidFill>
                <a:srgbClr val="FFFF00"/>
              </a:solidFill>
              <a:effectLst>
                <a:glow rad="101600">
                  <a:schemeClr val="tx1">
                    <a:alpha val="60000"/>
                  </a:schemeClr>
                </a:glow>
              </a:effectLst>
              <a:latin typeface="Arial Black" panose="020B0A04020102020204" pitchFamily="34" charset="0"/>
            </a:endParaRPr>
          </a:p>
          <a:p>
            <a:r>
              <a:rPr lang="en-US" sz="5800" dirty="0">
                <a:solidFill>
                  <a:srgbClr val="66FFFF"/>
                </a:solidFill>
                <a:latin typeface="Arial Black" panose="020B0A04020102020204" pitchFamily="34" charset="0"/>
              </a:rPr>
              <a:t>Gen. 1:1</a:t>
            </a:r>
          </a:p>
          <a:p>
            <a:r>
              <a:rPr lang="en-US" sz="5800" dirty="0">
                <a:latin typeface="Arial Black" panose="020B0A04020102020204" pitchFamily="34" charset="0"/>
              </a:rPr>
              <a:t> </a:t>
            </a:r>
          </a:p>
          <a:p>
            <a:endParaRPr lang="en-US" sz="5800" dirty="0">
              <a:latin typeface="Arial Black" panose="020B0A04020102020204" pitchFamily="34" charset="0"/>
            </a:endParaRPr>
          </a:p>
          <a:p>
            <a:endParaRPr lang="en-US" dirty="0"/>
          </a:p>
        </p:txBody>
      </p:sp>
    </p:spTree>
    <p:extLst>
      <p:ext uri="{BB962C8B-B14F-4D97-AF65-F5344CB8AC3E}">
        <p14:creationId xmlns:p14="http://schemas.microsoft.com/office/powerpoint/2010/main" val="202489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0651C-49CC-4B07-B91D-42FBE0CB4641}"/>
              </a:ext>
            </a:extLst>
          </p:cNvPr>
          <p:cNvSpPr>
            <a:spLocks noGrp="1"/>
          </p:cNvSpPr>
          <p:nvPr>
            <p:ph type="ctrTitle"/>
          </p:nvPr>
        </p:nvSpPr>
        <p:spPr>
          <a:xfrm>
            <a:off x="1524001" y="390525"/>
            <a:ext cx="9590312" cy="2387600"/>
          </a:xfrm>
        </p:spPr>
        <p:txBody>
          <a:bodyPr>
            <a:normAutofit/>
          </a:bodyPr>
          <a:lstStyle/>
          <a:p>
            <a:r>
              <a:rPr lang="en-US" sz="8000" dirty="0">
                <a:solidFill>
                  <a:srgbClr val="7030A0"/>
                </a:solidFill>
                <a:latin typeface="Cooper Black" panose="0208090404030B020404" pitchFamily="18" charset="0"/>
              </a:rPr>
              <a:t>GOD</a:t>
            </a:r>
            <a:r>
              <a:rPr lang="en-US" sz="6600" dirty="0">
                <a:solidFill>
                  <a:srgbClr val="7030A0"/>
                </a:solidFill>
                <a:latin typeface="Cooper Black" panose="0208090404030B020404" pitchFamily="18" charset="0"/>
              </a:rPr>
              <a:t> –                           A BALANCED BEING</a:t>
            </a:r>
          </a:p>
        </p:txBody>
      </p:sp>
      <p:sp>
        <p:nvSpPr>
          <p:cNvPr id="6" name="Subtitle 5">
            <a:extLst>
              <a:ext uri="{FF2B5EF4-FFF2-40B4-BE49-F238E27FC236}">
                <a16:creationId xmlns:a16="http://schemas.microsoft.com/office/drawing/2014/main" id="{BDEF5C8F-617A-47D5-BE7F-D9AEBAF160BA}"/>
              </a:ext>
            </a:extLst>
          </p:cNvPr>
          <p:cNvSpPr>
            <a:spLocks noGrp="1"/>
          </p:cNvSpPr>
          <p:nvPr>
            <p:ph type="subTitle" idx="1"/>
          </p:nvPr>
        </p:nvSpPr>
        <p:spPr>
          <a:xfrm>
            <a:off x="1524000" y="2886392"/>
            <a:ext cx="9144000" cy="3503522"/>
          </a:xfrm>
        </p:spPr>
        <p:txBody>
          <a:bodyPr>
            <a:normAutofit/>
          </a:bodyPr>
          <a:lstStyle/>
          <a:p>
            <a:r>
              <a:rPr lang="en-US" sz="6000" i="1" dirty="0">
                <a:ln>
                  <a:solidFill>
                    <a:srgbClr val="002060"/>
                  </a:solidFill>
                </a:ln>
                <a:solidFill>
                  <a:schemeClr val="bg1"/>
                </a:solidFill>
                <a:effectLst>
                  <a:glow rad="101600">
                    <a:srgbClr val="002060">
                      <a:alpha val="60000"/>
                    </a:srgbClr>
                  </a:glow>
                </a:effectLst>
                <a:latin typeface="Arial Black" panose="020B0A04020102020204" pitchFamily="34" charset="0"/>
              </a:rPr>
              <a:t>His Faithfulness:</a:t>
            </a:r>
          </a:p>
          <a:p>
            <a:r>
              <a:rPr lang="en-US" sz="4000" i="1" dirty="0">
                <a:ln>
                  <a:solidFill>
                    <a:srgbClr val="002060"/>
                  </a:solidFill>
                </a:ln>
                <a:solidFill>
                  <a:schemeClr val="bg1"/>
                </a:solidFill>
                <a:effectLst>
                  <a:glow rad="101600">
                    <a:srgbClr val="002060">
                      <a:alpha val="60000"/>
                    </a:srgbClr>
                  </a:glow>
                </a:effectLst>
                <a:latin typeface="Arial Black" panose="020B0A04020102020204" pitchFamily="34" charset="0"/>
              </a:rPr>
              <a:t>(Trusted, reliable, dependable, trustworthy)</a:t>
            </a:r>
          </a:p>
          <a:p>
            <a:r>
              <a:rPr lang="en-US" sz="4000" i="1" dirty="0">
                <a:ln>
                  <a:solidFill>
                    <a:srgbClr val="002060"/>
                  </a:solidFill>
                </a:ln>
                <a:solidFill>
                  <a:schemeClr val="bg1"/>
                </a:solidFill>
                <a:effectLst>
                  <a:glow rad="101600">
                    <a:srgbClr val="002060">
                      <a:alpha val="60000"/>
                    </a:srgbClr>
                  </a:glow>
                </a:effectLst>
                <a:latin typeface="Arial Black" panose="020B0A04020102020204" pitchFamily="34" charset="0"/>
              </a:rPr>
              <a:t>(Delivers on His promises)</a:t>
            </a:r>
          </a:p>
          <a:p>
            <a:r>
              <a:rPr lang="en-US" sz="4000" i="1" dirty="0">
                <a:ln>
                  <a:solidFill>
                    <a:srgbClr val="002060"/>
                  </a:solidFill>
                </a:ln>
                <a:solidFill>
                  <a:srgbClr val="FFFF00"/>
                </a:solidFill>
                <a:effectLst>
                  <a:glow rad="101600">
                    <a:srgbClr val="002060">
                      <a:alpha val="60000"/>
                    </a:srgbClr>
                  </a:glow>
                </a:effectLst>
                <a:latin typeface="Arial Black" panose="020B0A04020102020204" pitchFamily="34" charset="0"/>
              </a:rPr>
              <a:t>[exceeding great &amp; precious]</a:t>
            </a:r>
          </a:p>
          <a:p>
            <a:endParaRPr lang="en-US" sz="4000" i="1" dirty="0">
              <a:ln>
                <a:solidFill>
                  <a:srgbClr val="002060"/>
                </a:solidFill>
              </a:ln>
              <a:solidFill>
                <a:srgbClr val="FFFF00"/>
              </a:solidFill>
              <a:effectLst>
                <a:glow rad="101600">
                  <a:srgbClr val="002060">
                    <a:alpha val="60000"/>
                  </a:srgbClr>
                </a:glow>
              </a:effectLst>
              <a:latin typeface="Arial Black" panose="020B0A04020102020204" pitchFamily="34" charset="0"/>
            </a:endParaRPr>
          </a:p>
          <a:p>
            <a:endParaRPr lang="en-US" sz="4000" i="1" dirty="0">
              <a:ln>
                <a:solidFill>
                  <a:srgbClr val="002060"/>
                </a:solidFill>
              </a:ln>
              <a:solidFill>
                <a:schemeClr val="bg1"/>
              </a:solidFill>
              <a:effectLst>
                <a:glow rad="101600">
                  <a:srgbClr val="002060">
                    <a:alpha val="60000"/>
                  </a:srgbClr>
                </a:glow>
              </a:effectLst>
              <a:latin typeface="Arial Black" panose="020B0A04020102020204" pitchFamily="34" charset="0"/>
            </a:endParaRPr>
          </a:p>
        </p:txBody>
      </p:sp>
      <p:pic>
        <p:nvPicPr>
          <p:cNvPr id="5122" name="Picture 2" descr="Balance in Thought: How to balance the tone of your thoughts –  Flourish-Psychotherapy">
            <a:extLst>
              <a:ext uri="{FF2B5EF4-FFF2-40B4-BE49-F238E27FC236}">
                <a16:creationId xmlns:a16="http://schemas.microsoft.com/office/drawing/2014/main" id="{76555085-74BB-48A4-901F-09E6BEBE1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487" y="131240"/>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inding Balance - North Shore Pro-Active Health">
            <a:extLst>
              <a:ext uri="{FF2B5EF4-FFF2-40B4-BE49-F238E27FC236}">
                <a16:creationId xmlns:a16="http://schemas.microsoft.com/office/drawing/2014/main" id="{DB712383-8E7A-4092-872D-6254171F8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7890" y="282258"/>
            <a:ext cx="3152775" cy="1447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86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8707-5D62-4809-A49A-808F8FC53CA5}"/>
              </a:ext>
            </a:extLst>
          </p:cNvPr>
          <p:cNvSpPr>
            <a:spLocks noGrp="1"/>
          </p:cNvSpPr>
          <p:nvPr>
            <p:ph type="ctrTitle"/>
          </p:nvPr>
        </p:nvSpPr>
        <p:spPr>
          <a:xfrm>
            <a:off x="1524000" y="1560979"/>
            <a:ext cx="9144000" cy="4140025"/>
          </a:xfrm>
        </p:spPr>
        <p:txBody>
          <a:bodyPr>
            <a:normAutofit fontScale="90000"/>
          </a:bodyPr>
          <a:lstStyle/>
          <a:p>
            <a:r>
              <a:rPr lang="en-US" i="1" dirty="0">
                <a:latin typeface="Arial Black" panose="020B0A04020102020204" pitchFamily="34" charset="0"/>
              </a:rPr>
              <a:t>1Thes. 5:24 </a:t>
            </a:r>
            <a:br>
              <a:rPr lang="en-US" dirty="0">
                <a:latin typeface="Arial Black" panose="020B0A04020102020204" pitchFamily="34" charset="0"/>
              </a:rPr>
            </a:br>
            <a:r>
              <a:rPr lang="en-US" sz="7300" dirty="0">
                <a:latin typeface="Arial Black" panose="020B0A04020102020204" pitchFamily="34" charset="0"/>
              </a:rPr>
              <a:t>Faithful is he that calleth you, who also will do it.</a:t>
            </a:r>
            <a:br>
              <a:rPr lang="en-US" sz="7300" dirty="0">
                <a:latin typeface="Arial Black" panose="020B0A04020102020204" pitchFamily="34" charset="0"/>
              </a:rPr>
            </a:br>
            <a:r>
              <a:rPr lang="en-US" dirty="0">
                <a:latin typeface="Arial Black" panose="020B0A04020102020204" pitchFamily="34" charset="0"/>
              </a:rPr>
              <a:t> </a:t>
            </a:r>
          </a:p>
        </p:txBody>
      </p:sp>
      <p:sp>
        <p:nvSpPr>
          <p:cNvPr id="4" name="TextBox 3">
            <a:extLst>
              <a:ext uri="{FF2B5EF4-FFF2-40B4-BE49-F238E27FC236}">
                <a16:creationId xmlns:a16="http://schemas.microsoft.com/office/drawing/2014/main" id="{54116C69-BD5D-429C-99AD-3F4896FC8DFE}"/>
              </a:ext>
            </a:extLst>
          </p:cNvPr>
          <p:cNvSpPr txBox="1"/>
          <p:nvPr/>
        </p:nvSpPr>
        <p:spPr>
          <a:xfrm rot="21044392">
            <a:off x="373224" y="296179"/>
            <a:ext cx="3564294" cy="646331"/>
          </a:xfrm>
          <a:prstGeom prst="rect">
            <a:avLst/>
          </a:prstGeom>
          <a:noFill/>
        </p:spPr>
        <p:txBody>
          <a:bodyPr wrap="square" rtlCol="0">
            <a:spAutoFit/>
          </a:bodyPr>
          <a:lstStyle/>
          <a:p>
            <a:r>
              <a:rPr lang="en-US" sz="3600" dirty="0">
                <a:highlight>
                  <a:srgbClr val="FFFF00"/>
                </a:highlight>
                <a:latin typeface="Arial Black" panose="020B0A04020102020204" pitchFamily="34" charset="0"/>
              </a:rPr>
              <a:t>MEMORIZE</a:t>
            </a:r>
          </a:p>
        </p:txBody>
      </p:sp>
    </p:spTree>
    <p:extLst>
      <p:ext uri="{BB962C8B-B14F-4D97-AF65-F5344CB8AC3E}">
        <p14:creationId xmlns:p14="http://schemas.microsoft.com/office/powerpoint/2010/main" val="8939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0651C-49CC-4B07-B91D-42FBE0CB4641}"/>
              </a:ext>
            </a:extLst>
          </p:cNvPr>
          <p:cNvSpPr>
            <a:spLocks noGrp="1"/>
          </p:cNvSpPr>
          <p:nvPr>
            <p:ph type="ctrTitle"/>
          </p:nvPr>
        </p:nvSpPr>
        <p:spPr>
          <a:xfrm>
            <a:off x="1524001" y="390525"/>
            <a:ext cx="9590312" cy="2387600"/>
          </a:xfrm>
        </p:spPr>
        <p:txBody>
          <a:bodyPr>
            <a:normAutofit/>
          </a:bodyPr>
          <a:lstStyle/>
          <a:p>
            <a:r>
              <a:rPr lang="en-US" sz="8000" dirty="0">
                <a:solidFill>
                  <a:srgbClr val="7030A0"/>
                </a:solidFill>
                <a:latin typeface="Cooper Black" panose="0208090404030B020404" pitchFamily="18" charset="0"/>
              </a:rPr>
              <a:t>GOD</a:t>
            </a:r>
            <a:r>
              <a:rPr lang="en-US" sz="6600" dirty="0">
                <a:solidFill>
                  <a:srgbClr val="7030A0"/>
                </a:solidFill>
                <a:latin typeface="Cooper Black" panose="0208090404030B020404" pitchFamily="18" charset="0"/>
              </a:rPr>
              <a:t> –                           A BALANCED BEING</a:t>
            </a:r>
          </a:p>
        </p:txBody>
      </p:sp>
      <p:sp>
        <p:nvSpPr>
          <p:cNvPr id="6" name="Subtitle 5">
            <a:extLst>
              <a:ext uri="{FF2B5EF4-FFF2-40B4-BE49-F238E27FC236}">
                <a16:creationId xmlns:a16="http://schemas.microsoft.com/office/drawing/2014/main" id="{BDEF5C8F-617A-47D5-BE7F-D9AEBAF160BA}"/>
              </a:ext>
            </a:extLst>
          </p:cNvPr>
          <p:cNvSpPr>
            <a:spLocks noGrp="1"/>
          </p:cNvSpPr>
          <p:nvPr>
            <p:ph type="subTitle" idx="1"/>
          </p:nvPr>
        </p:nvSpPr>
        <p:spPr>
          <a:xfrm>
            <a:off x="1524000" y="2886392"/>
            <a:ext cx="9144000" cy="3503522"/>
          </a:xfrm>
        </p:spPr>
        <p:txBody>
          <a:bodyPr>
            <a:normAutofit/>
          </a:bodyPr>
          <a:lstStyle/>
          <a:p>
            <a:r>
              <a:rPr lang="en-US" sz="6000" i="1" dirty="0">
                <a:ln>
                  <a:solidFill>
                    <a:srgbClr val="002060"/>
                  </a:solidFill>
                </a:ln>
                <a:solidFill>
                  <a:schemeClr val="bg1"/>
                </a:solidFill>
                <a:effectLst>
                  <a:glow rad="101600">
                    <a:srgbClr val="002060">
                      <a:alpha val="60000"/>
                    </a:srgbClr>
                  </a:glow>
                </a:effectLst>
                <a:latin typeface="Arial Black" panose="020B0A04020102020204" pitchFamily="34" charset="0"/>
              </a:rPr>
              <a:t>His Mercy:</a:t>
            </a:r>
          </a:p>
        </p:txBody>
      </p:sp>
      <p:pic>
        <p:nvPicPr>
          <p:cNvPr id="7172" name="Picture 4" descr="Are There Degrees of Sin and Punishment in Hell?">
            <a:extLst>
              <a:ext uri="{FF2B5EF4-FFF2-40B4-BE49-F238E27FC236}">
                <a16:creationId xmlns:a16="http://schemas.microsoft.com/office/drawing/2014/main" id="{DE4EB707-7F5F-4869-9DF5-E2E1305D71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6428" y="155574"/>
            <a:ext cx="3135085" cy="17187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descr="Balanza de la Justicia (Themis) Logo Vector (EPS) Download | seeklogo |  Bookkeeping, Legit work from home, Small business bookkeeping">
            <a:extLst>
              <a:ext uri="{FF2B5EF4-FFF2-40B4-BE49-F238E27FC236}">
                <a16:creationId xmlns:a16="http://schemas.microsoft.com/office/drawing/2014/main" id="{3FC125CF-C80C-430C-B1EE-425290B83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71969"/>
            <a:ext cx="241286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58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8707-5D62-4809-A49A-808F8FC53CA5}"/>
              </a:ext>
            </a:extLst>
          </p:cNvPr>
          <p:cNvSpPr>
            <a:spLocks noGrp="1"/>
          </p:cNvSpPr>
          <p:nvPr>
            <p:ph type="ctrTitle"/>
          </p:nvPr>
        </p:nvSpPr>
        <p:spPr>
          <a:xfrm>
            <a:off x="1524000" y="1560979"/>
            <a:ext cx="9144000" cy="4140025"/>
          </a:xfrm>
        </p:spPr>
        <p:txBody>
          <a:bodyPr>
            <a:normAutofit fontScale="90000"/>
          </a:bodyPr>
          <a:lstStyle/>
          <a:p>
            <a:r>
              <a:rPr lang="en-US" i="1" dirty="0">
                <a:latin typeface="Arial Black" panose="020B0A04020102020204" pitchFamily="34" charset="0"/>
              </a:rPr>
              <a:t>Ps. 118:29 </a:t>
            </a:r>
            <a:br>
              <a:rPr lang="en-US" dirty="0">
                <a:latin typeface="Arial Black" panose="020B0A04020102020204" pitchFamily="34" charset="0"/>
              </a:rPr>
            </a:br>
            <a:r>
              <a:rPr lang="en-US" dirty="0">
                <a:latin typeface="Arial Black" panose="020B0A04020102020204" pitchFamily="34" charset="0"/>
              </a:rPr>
              <a:t>O give thanks unto the LORD; for he is good: for his mercy </a:t>
            </a:r>
            <a:r>
              <a:rPr lang="en-US" dirty="0" err="1">
                <a:latin typeface="Arial Black" panose="020B0A04020102020204" pitchFamily="34" charset="0"/>
              </a:rPr>
              <a:t>endureth</a:t>
            </a:r>
            <a:r>
              <a:rPr lang="en-US" dirty="0">
                <a:latin typeface="Arial Black" panose="020B0A04020102020204" pitchFamily="34" charset="0"/>
              </a:rPr>
              <a:t> for ever.</a:t>
            </a:r>
            <a:br>
              <a:rPr lang="en-US" dirty="0">
                <a:latin typeface="Arial Black" panose="020B0A04020102020204" pitchFamily="34" charset="0"/>
              </a:rPr>
            </a:br>
            <a:r>
              <a:rPr lang="en-US" dirty="0">
                <a:latin typeface="Arial Black" panose="020B0A04020102020204" pitchFamily="34" charset="0"/>
              </a:rPr>
              <a:t> </a:t>
            </a:r>
          </a:p>
        </p:txBody>
      </p:sp>
      <p:sp>
        <p:nvSpPr>
          <p:cNvPr id="4" name="TextBox 3">
            <a:extLst>
              <a:ext uri="{FF2B5EF4-FFF2-40B4-BE49-F238E27FC236}">
                <a16:creationId xmlns:a16="http://schemas.microsoft.com/office/drawing/2014/main" id="{54116C69-BD5D-429C-99AD-3F4896FC8DFE}"/>
              </a:ext>
            </a:extLst>
          </p:cNvPr>
          <p:cNvSpPr txBox="1"/>
          <p:nvPr/>
        </p:nvSpPr>
        <p:spPr>
          <a:xfrm rot="21044392">
            <a:off x="373224" y="296179"/>
            <a:ext cx="3564294" cy="646331"/>
          </a:xfrm>
          <a:prstGeom prst="rect">
            <a:avLst/>
          </a:prstGeom>
          <a:noFill/>
        </p:spPr>
        <p:txBody>
          <a:bodyPr wrap="square" rtlCol="0">
            <a:spAutoFit/>
          </a:bodyPr>
          <a:lstStyle/>
          <a:p>
            <a:r>
              <a:rPr lang="en-US" sz="3600" dirty="0">
                <a:highlight>
                  <a:srgbClr val="FFFF00"/>
                </a:highlight>
                <a:latin typeface="Arial Black" panose="020B0A04020102020204" pitchFamily="34" charset="0"/>
              </a:rPr>
              <a:t>MEMORIZE</a:t>
            </a:r>
          </a:p>
        </p:txBody>
      </p:sp>
    </p:spTree>
    <p:extLst>
      <p:ext uri="{BB962C8B-B14F-4D97-AF65-F5344CB8AC3E}">
        <p14:creationId xmlns:p14="http://schemas.microsoft.com/office/powerpoint/2010/main" val="280907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0651C-49CC-4B07-B91D-42FBE0CB4641}"/>
              </a:ext>
            </a:extLst>
          </p:cNvPr>
          <p:cNvSpPr>
            <a:spLocks noGrp="1"/>
          </p:cNvSpPr>
          <p:nvPr>
            <p:ph type="ctrTitle"/>
          </p:nvPr>
        </p:nvSpPr>
        <p:spPr>
          <a:xfrm>
            <a:off x="1524001" y="390525"/>
            <a:ext cx="9590312" cy="2387600"/>
          </a:xfrm>
        </p:spPr>
        <p:txBody>
          <a:bodyPr>
            <a:normAutofit/>
          </a:bodyPr>
          <a:lstStyle/>
          <a:p>
            <a:r>
              <a:rPr lang="en-US" sz="8000" dirty="0">
                <a:solidFill>
                  <a:srgbClr val="7030A0"/>
                </a:solidFill>
                <a:latin typeface="Cooper Black" panose="0208090404030B020404" pitchFamily="18" charset="0"/>
              </a:rPr>
              <a:t>GOD</a:t>
            </a:r>
            <a:r>
              <a:rPr lang="en-US" sz="6600" dirty="0">
                <a:solidFill>
                  <a:srgbClr val="7030A0"/>
                </a:solidFill>
                <a:latin typeface="Cooper Black" panose="0208090404030B020404" pitchFamily="18" charset="0"/>
              </a:rPr>
              <a:t> –                           A BALANCED BEING</a:t>
            </a:r>
          </a:p>
        </p:txBody>
      </p:sp>
      <p:sp>
        <p:nvSpPr>
          <p:cNvPr id="6" name="Subtitle 5">
            <a:extLst>
              <a:ext uri="{FF2B5EF4-FFF2-40B4-BE49-F238E27FC236}">
                <a16:creationId xmlns:a16="http://schemas.microsoft.com/office/drawing/2014/main" id="{BDEF5C8F-617A-47D5-BE7F-D9AEBAF160BA}"/>
              </a:ext>
            </a:extLst>
          </p:cNvPr>
          <p:cNvSpPr>
            <a:spLocks noGrp="1"/>
          </p:cNvSpPr>
          <p:nvPr>
            <p:ph type="subTitle" idx="1"/>
          </p:nvPr>
        </p:nvSpPr>
        <p:spPr>
          <a:xfrm>
            <a:off x="1524000" y="2886392"/>
            <a:ext cx="9144000" cy="3503522"/>
          </a:xfrm>
        </p:spPr>
        <p:txBody>
          <a:bodyPr>
            <a:normAutofit/>
          </a:bodyPr>
          <a:lstStyle/>
          <a:p>
            <a:r>
              <a:rPr lang="en-US" sz="6000" i="1" dirty="0">
                <a:ln>
                  <a:solidFill>
                    <a:srgbClr val="002060"/>
                  </a:solidFill>
                </a:ln>
                <a:solidFill>
                  <a:schemeClr val="bg1"/>
                </a:solidFill>
                <a:effectLst>
                  <a:glow rad="101600">
                    <a:srgbClr val="002060">
                      <a:alpha val="60000"/>
                    </a:srgbClr>
                  </a:glow>
                </a:effectLst>
                <a:latin typeface="Arial Black" panose="020B0A04020102020204" pitchFamily="34" charset="0"/>
              </a:rPr>
              <a:t>His Mercy:</a:t>
            </a:r>
          </a:p>
          <a:p>
            <a:r>
              <a:rPr lang="en-US" sz="4000" i="1" dirty="0">
                <a:ln>
                  <a:solidFill>
                    <a:srgbClr val="002060"/>
                  </a:solidFill>
                </a:ln>
                <a:solidFill>
                  <a:schemeClr val="bg1"/>
                </a:solidFill>
                <a:effectLst>
                  <a:glow rad="101600">
                    <a:srgbClr val="002060">
                      <a:alpha val="60000"/>
                    </a:srgbClr>
                  </a:glow>
                </a:effectLst>
                <a:latin typeface="Arial Black" panose="020B0A04020102020204" pitchFamily="34" charset="0"/>
              </a:rPr>
              <a:t>(Contingent upon repentance)</a:t>
            </a:r>
          </a:p>
          <a:p>
            <a:r>
              <a:rPr lang="en-US" sz="4000" i="1" dirty="0">
                <a:ln>
                  <a:solidFill>
                    <a:srgbClr val="002060"/>
                  </a:solidFill>
                </a:ln>
                <a:solidFill>
                  <a:schemeClr val="bg1"/>
                </a:solidFill>
                <a:effectLst>
                  <a:glow rad="101600">
                    <a:srgbClr val="002060">
                      <a:alpha val="60000"/>
                    </a:srgbClr>
                  </a:glow>
                </a:effectLst>
                <a:latin typeface="Arial Black" panose="020B0A04020102020204" pitchFamily="34" charset="0"/>
              </a:rPr>
              <a:t>(No mercy in Hell)</a:t>
            </a:r>
          </a:p>
          <a:p>
            <a:r>
              <a:rPr lang="en-US" sz="4000" i="1" dirty="0">
                <a:ln>
                  <a:solidFill>
                    <a:srgbClr val="002060"/>
                  </a:solidFill>
                </a:ln>
                <a:solidFill>
                  <a:schemeClr val="bg1"/>
                </a:solidFill>
                <a:effectLst>
                  <a:glow rad="101600">
                    <a:srgbClr val="002060">
                      <a:alpha val="60000"/>
                    </a:srgbClr>
                  </a:glow>
                </a:effectLst>
                <a:latin typeface="Arial Black" panose="020B0A04020102020204" pitchFamily="34" charset="0"/>
              </a:rPr>
              <a:t>(Mercy here on just &amp; unjust)</a:t>
            </a:r>
          </a:p>
        </p:txBody>
      </p:sp>
      <p:pic>
        <p:nvPicPr>
          <p:cNvPr id="7172" name="Picture 4" descr="Are There Degrees of Sin and Punishment in Hell?">
            <a:extLst>
              <a:ext uri="{FF2B5EF4-FFF2-40B4-BE49-F238E27FC236}">
                <a16:creationId xmlns:a16="http://schemas.microsoft.com/office/drawing/2014/main" id="{DE4EB707-7F5F-4869-9DF5-E2E1305D71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6428" y="155574"/>
            <a:ext cx="3135085" cy="17187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descr="Balanza de la Justicia (Themis) Logo Vector (EPS) Download | seeklogo |  Bookkeeping, Legit work from home, Small business bookkeeping">
            <a:extLst>
              <a:ext uri="{FF2B5EF4-FFF2-40B4-BE49-F238E27FC236}">
                <a16:creationId xmlns:a16="http://schemas.microsoft.com/office/drawing/2014/main" id="{3FC125CF-C80C-430C-B1EE-425290B83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71969"/>
            <a:ext cx="241286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71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0651C-49CC-4B07-B91D-42FBE0CB4641}"/>
              </a:ext>
            </a:extLst>
          </p:cNvPr>
          <p:cNvSpPr>
            <a:spLocks noGrp="1"/>
          </p:cNvSpPr>
          <p:nvPr>
            <p:ph type="ctrTitle"/>
          </p:nvPr>
        </p:nvSpPr>
        <p:spPr>
          <a:xfrm>
            <a:off x="1524001" y="390525"/>
            <a:ext cx="9590312" cy="2387600"/>
          </a:xfrm>
        </p:spPr>
        <p:txBody>
          <a:bodyPr>
            <a:normAutofit/>
          </a:bodyPr>
          <a:lstStyle/>
          <a:p>
            <a:r>
              <a:rPr lang="en-US" sz="8000" dirty="0">
                <a:solidFill>
                  <a:srgbClr val="7030A0"/>
                </a:solidFill>
                <a:latin typeface="Cooper Black" panose="0208090404030B020404" pitchFamily="18" charset="0"/>
              </a:rPr>
              <a:t>GOD</a:t>
            </a:r>
            <a:r>
              <a:rPr lang="en-US" sz="6600" dirty="0">
                <a:solidFill>
                  <a:srgbClr val="7030A0"/>
                </a:solidFill>
                <a:latin typeface="Cooper Black" panose="0208090404030B020404" pitchFamily="18" charset="0"/>
              </a:rPr>
              <a:t> –                           A BALANCED BEING</a:t>
            </a:r>
          </a:p>
        </p:txBody>
      </p:sp>
      <p:sp>
        <p:nvSpPr>
          <p:cNvPr id="6" name="Subtitle 5">
            <a:extLst>
              <a:ext uri="{FF2B5EF4-FFF2-40B4-BE49-F238E27FC236}">
                <a16:creationId xmlns:a16="http://schemas.microsoft.com/office/drawing/2014/main" id="{BDEF5C8F-617A-47D5-BE7F-D9AEBAF160BA}"/>
              </a:ext>
            </a:extLst>
          </p:cNvPr>
          <p:cNvSpPr>
            <a:spLocks noGrp="1"/>
          </p:cNvSpPr>
          <p:nvPr>
            <p:ph type="subTitle" idx="1"/>
          </p:nvPr>
        </p:nvSpPr>
        <p:spPr>
          <a:xfrm>
            <a:off x="1524000" y="2886392"/>
            <a:ext cx="9144000" cy="3503522"/>
          </a:xfrm>
        </p:spPr>
        <p:txBody>
          <a:bodyPr>
            <a:normAutofit fontScale="92500"/>
          </a:bodyPr>
          <a:lstStyle/>
          <a:p>
            <a:r>
              <a:rPr lang="en-US" sz="6000" i="1" dirty="0">
                <a:ln>
                  <a:solidFill>
                    <a:srgbClr val="002060"/>
                  </a:solidFill>
                </a:ln>
                <a:solidFill>
                  <a:schemeClr val="bg1"/>
                </a:solidFill>
                <a:effectLst>
                  <a:glow rad="101600">
                    <a:srgbClr val="002060">
                      <a:alpha val="60000"/>
                    </a:srgbClr>
                  </a:glow>
                </a:effectLst>
                <a:latin typeface="Arial Black" panose="020B0A04020102020204" pitchFamily="34" charset="0"/>
              </a:rPr>
              <a:t>His Justice:</a:t>
            </a:r>
          </a:p>
          <a:p>
            <a:r>
              <a:rPr lang="en-US" sz="4000" i="1" dirty="0">
                <a:ln>
                  <a:solidFill>
                    <a:srgbClr val="002060"/>
                  </a:solidFill>
                </a:ln>
                <a:solidFill>
                  <a:schemeClr val="bg1"/>
                </a:solidFill>
                <a:effectLst>
                  <a:glow rad="101600">
                    <a:srgbClr val="002060">
                      <a:alpha val="60000"/>
                    </a:srgbClr>
                  </a:glow>
                </a:effectLst>
                <a:latin typeface="Arial Black" panose="020B0A04020102020204" pitchFamily="34" charset="0"/>
              </a:rPr>
              <a:t>(good works for salvation is blasphemy)</a:t>
            </a:r>
          </a:p>
          <a:p>
            <a:r>
              <a:rPr lang="en-US" sz="4000" i="1" dirty="0">
                <a:ln>
                  <a:solidFill>
                    <a:srgbClr val="002060"/>
                  </a:solidFill>
                </a:ln>
                <a:solidFill>
                  <a:schemeClr val="bg1"/>
                </a:solidFill>
                <a:effectLst>
                  <a:glow rad="101600">
                    <a:srgbClr val="002060">
                      <a:alpha val="60000"/>
                    </a:srgbClr>
                  </a:glow>
                </a:effectLst>
                <a:latin typeface="Arial Black" panose="020B0A04020102020204" pitchFamily="34" charset="0"/>
              </a:rPr>
              <a:t>(God’s Justice balances truth and</a:t>
            </a:r>
          </a:p>
          <a:p>
            <a:r>
              <a:rPr lang="en-US" sz="4000" i="1" dirty="0">
                <a:ln>
                  <a:solidFill>
                    <a:srgbClr val="002060"/>
                  </a:solidFill>
                </a:ln>
                <a:solidFill>
                  <a:schemeClr val="bg1"/>
                </a:solidFill>
                <a:effectLst>
                  <a:glow rad="101600">
                    <a:srgbClr val="002060">
                      <a:alpha val="60000"/>
                    </a:srgbClr>
                  </a:glow>
                </a:effectLst>
                <a:latin typeface="Arial Black" panose="020B0A04020102020204" pitchFamily="34" charset="0"/>
              </a:rPr>
              <a:t>the love of God )</a:t>
            </a:r>
          </a:p>
        </p:txBody>
      </p:sp>
      <p:pic>
        <p:nvPicPr>
          <p:cNvPr id="3074" name="Picture 2" descr="Investors strive to get the balance right on deals in opportunity zones |  Buyouts">
            <a:extLst>
              <a:ext uri="{FF2B5EF4-FFF2-40B4-BE49-F238E27FC236}">
                <a16:creationId xmlns:a16="http://schemas.microsoft.com/office/drawing/2014/main" id="{26FB1BB4-2F1D-4006-88D2-5688074A6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675" y="155574"/>
            <a:ext cx="2577713" cy="17187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Balanza de la Justicia (Themis) Logo Vector (EPS) Download | seeklogo |  Bookkeeping, Legit work from home, Small business bookkeeping">
            <a:extLst>
              <a:ext uri="{FF2B5EF4-FFF2-40B4-BE49-F238E27FC236}">
                <a16:creationId xmlns:a16="http://schemas.microsoft.com/office/drawing/2014/main" id="{9339C5CC-A4E1-4A93-A8C6-369C8A98E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4822" y="71969"/>
            <a:ext cx="2444503"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84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8" dur="500"/>
                                        <p:tgtEl>
                                          <p:spTgt spid="6">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8707-5D62-4809-A49A-808F8FC53CA5}"/>
              </a:ext>
            </a:extLst>
          </p:cNvPr>
          <p:cNvSpPr>
            <a:spLocks noGrp="1"/>
          </p:cNvSpPr>
          <p:nvPr>
            <p:ph type="ctrTitle"/>
          </p:nvPr>
        </p:nvSpPr>
        <p:spPr>
          <a:xfrm>
            <a:off x="1440024" y="3429000"/>
            <a:ext cx="9144000" cy="4140025"/>
          </a:xfrm>
        </p:spPr>
        <p:txBody>
          <a:bodyPr>
            <a:normAutofit fontScale="90000"/>
          </a:bodyPr>
          <a:lstStyle/>
          <a:p>
            <a:r>
              <a:rPr lang="en-US" i="1" dirty="0">
                <a:latin typeface="Arial Black" panose="020B0A04020102020204" pitchFamily="34" charset="0"/>
              </a:rPr>
              <a:t>Is. 45:21b</a:t>
            </a:r>
            <a:br>
              <a:rPr lang="en-US" dirty="0">
                <a:latin typeface="Arial Black" panose="020B0A04020102020204" pitchFamily="34" charset="0"/>
              </a:rPr>
            </a:br>
            <a:r>
              <a:rPr lang="en-US" sz="7300" dirty="0">
                <a:latin typeface="Arial Black" panose="020B0A04020102020204" pitchFamily="34" charset="0"/>
              </a:rPr>
              <a:t>…there is no God else beside me; a just God and a </a:t>
            </a:r>
            <a:r>
              <a:rPr lang="en-US" sz="7300" dirty="0" err="1">
                <a:latin typeface="Arial Black" panose="020B0A04020102020204" pitchFamily="34" charset="0"/>
              </a:rPr>
              <a:t>Saviour</a:t>
            </a:r>
            <a:r>
              <a:rPr lang="en-US" sz="7300" dirty="0">
                <a:latin typeface="Arial Black" panose="020B0A04020102020204" pitchFamily="34" charset="0"/>
              </a:rPr>
              <a:t>; there is none beside me.</a:t>
            </a:r>
            <a:br>
              <a:rPr lang="en-US" sz="7300" dirty="0">
                <a:latin typeface="Arial Black" panose="020B0A04020102020204" pitchFamily="34" charset="0"/>
              </a:rPr>
            </a:br>
            <a:r>
              <a:rPr lang="en-US" sz="7300" dirty="0">
                <a:latin typeface="Arial Black" panose="020B0A04020102020204" pitchFamily="34" charset="0"/>
              </a:rPr>
              <a:t> </a:t>
            </a:r>
            <a:br>
              <a:rPr lang="en-US" sz="7300" dirty="0">
                <a:latin typeface="Arial Black" panose="020B0A04020102020204" pitchFamily="34" charset="0"/>
              </a:rPr>
            </a:br>
            <a:r>
              <a:rPr lang="en-US" dirty="0">
                <a:latin typeface="Arial Black" panose="020B0A04020102020204" pitchFamily="34" charset="0"/>
              </a:rPr>
              <a:t> </a:t>
            </a:r>
          </a:p>
        </p:txBody>
      </p:sp>
      <p:sp>
        <p:nvSpPr>
          <p:cNvPr id="4" name="TextBox 3">
            <a:extLst>
              <a:ext uri="{FF2B5EF4-FFF2-40B4-BE49-F238E27FC236}">
                <a16:creationId xmlns:a16="http://schemas.microsoft.com/office/drawing/2014/main" id="{54116C69-BD5D-429C-99AD-3F4896FC8DFE}"/>
              </a:ext>
            </a:extLst>
          </p:cNvPr>
          <p:cNvSpPr txBox="1"/>
          <p:nvPr/>
        </p:nvSpPr>
        <p:spPr>
          <a:xfrm rot="21044392">
            <a:off x="373224" y="296179"/>
            <a:ext cx="3564294" cy="646331"/>
          </a:xfrm>
          <a:prstGeom prst="rect">
            <a:avLst/>
          </a:prstGeom>
          <a:noFill/>
        </p:spPr>
        <p:txBody>
          <a:bodyPr wrap="square" rtlCol="0">
            <a:spAutoFit/>
          </a:bodyPr>
          <a:lstStyle/>
          <a:p>
            <a:r>
              <a:rPr lang="en-US" sz="3600" dirty="0">
                <a:highlight>
                  <a:srgbClr val="FFFF00"/>
                </a:highlight>
                <a:latin typeface="Arial Black" panose="020B0A04020102020204" pitchFamily="34" charset="0"/>
              </a:rPr>
              <a:t>MEMORIZE</a:t>
            </a:r>
          </a:p>
        </p:txBody>
      </p:sp>
    </p:spTree>
    <p:extLst>
      <p:ext uri="{BB962C8B-B14F-4D97-AF65-F5344CB8AC3E}">
        <p14:creationId xmlns:p14="http://schemas.microsoft.com/office/powerpoint/2010/main" val="23099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6C6E7259-8A77-4445-8ABA-199A0E9FCC4A}"/>
              </a:ext>
            </a:extLst>
          </p:cNvPr>
          <p:cNvSpPr/>
          <p:nvPr/>
        </p:nvSpPr>
        <p:spPr>
          <a:xfrm>
            <a:off x="5617030" y="466532"/>
            <a:ext cx="5784978" cy="487991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CA454A-6349-49F1-AD06-368BE5272EEC}"/>
              </a:ext>
            </a:extLst>
          </p:cNvPr>
          <p:cNvSpPr>
            <a:spLocks noGrp="1"/>
          </p:cNvSpPr>
          <p:nvPr>
            <p:ph type="ctrTitle"/>
          </p:nvPr>
        </p:nvSpPr>
        <p:spPr>
          <a:xfrm>
            <a:off x="681136" y="559837"/>
            <a:ext cx="4935894" cy="1978090"/>
          </a:xfrm>
        </p:spPr>
        <p:txBody>
          <a:bodyPr/>
          <a:lstStyle/>
          <a:p>
            <a:r>
              <a:rPr lang="en-US" dirty="0">
                <a:solidFill>
                  <a:schemeClr val="accent1">
                    <a:lumMod val="75000"/>
                  </a:schemeClr>
                </a:solidFill>
                <a:highlight>
                  <a:srgbClr val="FFFF00"/>
                </a:highlight>
                <a:latin typeface="Cooper Black" panose="0208090404030B020404" pitchFamily="18" charset="0"/>
              </a:rPr>
              <a:t>The Holy Trinity</a:t>
            </a:r>
          </a:p>
        </p:txBody>
      </p:sp>
      <p:pic>
        <p:nvPicPr>
          <p:cNvPr id="1026" name="Picture 2" descr="What does the Bible teach about the Trinity? | GotQuestions.org">
            <a:extLst>
              <a:ext uri="{FF2B5EF4-FFF2-40B4-BE49-F238E27FC236}">
                <a16:creationId xmlns:a16="http://schemas.microsoft.com/office/drawing/2014/main" id="{9CB1F5A7-B0C6-4010-A0C6-7410EBE51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3390" y="0"/>
            <a:ext cx="7035800" cy="6858000"/>
          </a:xfrm>
          <a:prstGeom prst="rect">
            <a:avLst/>
          </a:prstGeom>
          <a:solidFill>
            <a:srgbClr val="FFFF00"/>
          </a:solidFill>
        </p:spPr>
      </p:pic>
      <p:sp>
        <p:nvSpPr>
          <p:cNvPr id="4" name="Subtitle 3">
            <a:extLst>
              <a:ext uri="{FF2B5EF4-FFF2-40B4-BE49-F238E27FC236}">
                <a16:creationId xmlns:a16="http://schemas.microsoft.com/office/drawing/2014/main" id="{79BEF619-6F5B-497C-85C9-7977E76E69BF}"/>
              </a:ext>
            </a:extLst>
          </p:cNvPr>
          <p:cNvSpPr>
            <a:spLocks noGrp="1"/>
          </p:cNvSpPr>
          <p:nvPr>
            <p:ph type="subTitle" idx="1"/>
          </p:nvPr>
        </p:nvSpPr>
        <p:spPr>
          <a:xfrm>
            <a:off x="1166327" y="2817845"/>
            <a:ext cx="3847063" cy="3396343"/>
          </a:xfrm>
        </p:spPr>
        <p:txBody>
          <a:bodyPr>
            <a:normAutofit/>
          </a:bodyPr>
          <a:lstStyle/>
          <a:p>
            <a:r>
              <a:rPr lang="en-US" sz="4000" i="1" dirty="0">
                <a:latin typeface="Arial Black" panose="020B0A04020102020204" pitchFamily="34" charset="0"/>
              </a:rPr>
              <a:t>No confusion</a:t>
            </a:r>
          </a:p>
          <a:p>
            <a:endParaRPr lang="en-US" sz="4000" i="1" dirty="0">
              <a:latin typeface="Arial Black" panose="020B0A04020102020204" pitchFamily="34" charset="0"/>
            </a:endParaRPr>
          </a:p>
          <a:p>
            <a:r>
              <a:rPr lang="en-US" sz="4000" i="1" dirty="0">
                <a:latin typeface="Arial Black" panose="020B0A04020102020204" pitchFamily="34" charset="0"/>
              </a:rPr>
              <a:t>Absolute Balance</a:t>
            </a:r>
          </a:p>
        </p:txBody>
      </p:sp>
    </p:spTree>
    <p:extLst>
      <p:ext uri="{BB962C8B-B14F-4D97-AF65-F5344CB8AC3E}">
        <p14:creationId xmlns:p14="http://schemas.microsoft.com/office/powerpoint/2010/main" val="72533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inity-chart - Cross Examined.org | Christian Apologetics Organization |  Dr. Frank Turek">
            <a:extLst>
              <a:ext uri="{FF2B5EF4-FFF2-40B4-BE49-F238E27FC236}">
                <a16:creationId xmlns:a16="http://schemas.microsoft.com/office/drawing/2014/main" id="{3B4FA0E7-12F3-4FB7-92BA-C2D09A955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33" y="87716"/>
            <a:ext cx="2934533" cy="27986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E0651C-49CC-4B07-B91D-42FBE0CB4641}"/>
              </a:ext>
            </a:extLst>
          </p:cNvPr>
          <p:cNvSpPr>
            <a:spLocks noGrp="1"/>
          </p:cNvSpPr>
          <p:nvPr>
            <p:ph type="ctrTitle"/>
          </p:nvPr>
        </p:nvSpPr>
        <p:spPr>
          <a:xfrm>
            <a:off x="1352760" y="429745"/>
            <a:ext cx="9486480" cy="2387600"/>
          </a:xfrm>
        </p:spPr>
        <p:txBody>
          <a:bodyPr>
            <a:normAutofit/>
          </a:bodyPr>
          <a:lstStyle/>
          <a:p>
            <a:r>
              <a:rPr lang="en-US" sz="8000" dirty="0">
                <a:solidFill>
                  <a:srgbClr val="008000"/>
                </a:solidFill>
                <a:latin typeface="Cooper Black" panose="0208090404030B020404" pitchFamily="18" charset="0"/>
              </a:rPr>
              <a:t>GOD</a:t>
            </a:r>
            <a:r>
              <a:rPr lang="en-US" sz="6600" dirty="0">
                <a:solidFill>
                  <a:srgbClr val="008000"/>
                </a:solidFill>
                <a:latin typeface="Cooper Black" panose="0208090404030B020404" pitchFamily="18" charset="0"/>
              </a:rPr>
              <a:t> –                           A TRIUNE BEING</a:t>
            </a:r>
          </a:p>
        </p:txBody>
      </p:sp>
      <p:sp>
        <p:nvSpPr>
          <p:cNvPr id="6" name="Subtitle 5">
            <a:extLst>
              <a:ext uri="{FF2B5EF4-FFF2-40B4-BE49-F238E27FC236}">
                <a16:creationId xmlns:a16="http://schemas.microsoft.com/office/drawing/2014/main" id="{BDEF5C8F-617A-47D5-BE7F-D9AEBAF160BA}"/>
              </a:ext>
            </a:extLst>
          </p:cNvPr>
          <p:cNvSpPr>
            <a:spLocks noGrp="1"/>
          </p:cNvSpPr>
          <p:nvPr>
            <p:ph type="subTitle" idx="1"/>
          </p:nvPr>
        </p:nvSpPr>
        <p:spPr>
          <a:xfrm>
            <a:off x="475861" y="2886392"/>
            <a:ext cx="11103429" cy="3503522"/>
          </a:xfrm>
        </p:spPr>
        <p:txBody>
          <a:bodyPr>
            <a:normAutofit fontScale="92500" lnSpcReduction="10000"/>
          </a:bodyPr>
          <a:lstStyle/>
          <a:p>
            <a:r>
              <a:rPr lang="en-US" sz="4000" dirty="0">
                <a:solidFill>
                  <a:srgbClr val="C00000"/>
                </a:solidFill>
                <a:latin typeface="Arial Black" panose="020B0A04020102020204" pitchFamily="34" charset="0"/>
              </a:rPr>
              <a:t>The Unity and Trinity of God</a:t>
            </a:r>
          </a:p>
          <a:p>
            <a:endParaRPr lang="en-US" sz="4000" dirty="0">
              <a:solidFill>
                <a:srgbClr val="C00000"/>
              </a:solidFill>
              <a:latin typeface="Arial Black" panose="020B0A04020102020204" pitchFamily="34" charset="0"/>
            </a:endParaRPr>
          </a:p>
          <a:p>
            <a:r>
              <a:rPr lang="en-US" sz="4000" dirty="0">
                <a:solidFill>
                  <a:srgbClr val="C00000"/>
                </a:solidFill>
                <a:effectLst/>
                <a:highlight>
                  <a:srgbClr val="FFFF00"/>
                </a:highlight>
                <a:latin typeface="Arial Black" panose="020B0A04020102020204" pitchFamily="34" charset="0"/>
              </a:rPr>
              <a:t>UNITY </a:t>
            </a:r>
            <a:r>
              <a:rPr lang="en-US" sz="4000" dirty="0">
                <a:solidFill>
                  <a:srgbClr val="C00000"/>
                </a:solidFill>
                <a:effectLst/>
                <a:latin typeface="Arial Black" panose="020B0A04020102020204" pitchFamily="34" charset="0"/>
              </a:rPr>
              <a:t>– ONE GOD</a:t>
            </a:r>
          </a:p>
          <a:p>
            <a:r>
              <a:rPr lang="en-US" sz="4000" i="1" dirty="0">
                <a:solidFill>
                  <a:schemeClr val="accent1">
                    <a:lumMod val="50000"/>
                  </a:schemeClr>
                </a:solidFill>
                <a:highlight>
                  <a:srgbClr val="FFFF00"/>
                </a:highlight>
                <a:latin typeface="Arial Black" panose="020B0A04020102020204" pitchFamily="34" charset="0"/>
              </a:rPr>
              <a:t>TRINITY</a:t>
            </a:r>
            <a:r>
              <a:rPr lang="en-US" sz="4000" i="1" dirty="0">
                <a:solidFill>
                  <a:schemeClr val="accent1">
                    <a:lumMod val="50000"/>
                  </a:schemeClr>
                </a:solidFill>
                <a:latin typeface="Arial Black" panose="020B0A04020102020204" pitchFamily="34" charset="0"/>
              </a:rPr>
              <a:t> – THREE PERSONS</a:t>
            </a:r>
          </a:p>
          <a:p>
            <a:r>
              <a:rPr lang="en-US" sz="4000" dirty="0">
                <a:solidFill>
                  <a:schemeClr val="accent1">
                    <a:lumMod val="50000"/>
                  </a:schemeClr>
                </a:solidFill>
                <a:effectLst/>
                <a:latin typeface="Arial Black" panose="020B0A04020102020204" pitchFamily="34" charset="0"/>
              </a:rPr>
              <a:t>“Elohim” = plural noun translated “God” in KJB</a:t>
            </a:r>
          </a:p>
          <a:p>
            <a:endParaRPr lang="en-US" sz="4000" dirty="0">
              <a:solidFill>
                <a:srgbClr val="C00000"/>
              </a:solidFill>
              <a:effectLst/>
              <a:latin typeface="Arial Black" panose="020B0A04020102020204" pitchFamily="34" charset="0"/>
            </a:endParaRPr>
          </a:p>
        </p:txBody>
      </p:sp>
      <p:pic>
        <p:nvPicPr>
          <p:cNvPr id="2052" name="Picture 4" descr="image1">
            <a:extLst>
              <a:ext uri="{FF2B5EF4-FFF2-40B4-BE49-F238E27FC236}">
                <a16:creationId xmlns:a16="http://schemas.microsoft.com/office/drawing/2014/main" id="{A41110EA-69CC-4940-8C13-DA2BCA690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7707" y="87716"/>
            <a:ext cx="2729629" cy="2729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89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circle(in)">
                                      <p:cBhvr>
                                        <p:cTn id="14" dur="20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circle(in)">
                                      <p:cBhvr>
                                        <p:cTn id="19" dur="2000"/>
                                        <p:tgtEl>
                                          <p:spTgt spid="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circle(in)">
                                      <p:cBhvr>
                                        <p:cTn id="24" dur="20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circle(in)">
                                      <p:cBhvr>
                                        <p:cTn id="29"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ur Reasons Not to Use the King James Version – Oakwood United Methodist  Church, Lubbock Texas">
            <a:extLst>
              <a:ext uri="{FF2B5EF4-FFF2-40B4-BE49-F238E27FC236}">
                <a16:creationId xmlns:a16="http://schemas.microsoft.com/office/drawing/2014/main" id="{A349E73F-4462-46D4-AF4E-547B0E04D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31"/>
            <a:ext cx="12192000" cy="70656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627760-099B-4222-81E3-4A8BB8D99669}"/>
              </a:ext>
            </a:extLst>
          </p:cNvPr>
          <p:cNvSpPr>
            <a:spLocks noGrp="1"/>
          </p:cNvSpPr>
          <p:nvPr>
            <p:ph type="ctrTitle"/>
          </p:nvPr>
        </p:nvSpPr>
        <p:spPr>
          <a:xfrm>
            <a:off x="1524000" y="1122363"/>
            <a:ext cx="9144000" cy="1005017"/>
          </a:xfrm>
        </p:spPr>
        <p:txBody>
          <a:bodyPr/>
          <a:lstStyle/>
          <a:p>
            <a:r>
              <a:rPr lang="en-US" dirty="0">
                <a:ln>
                  <a:solidFill>
                    <a:schemeClr val="tx1"/>
                  </a:solidFill>
                </a:ln>
                <a:solidFill>
                  <a:srgbClr val="FFFF00"/>
                </a:solidFill>
                <a:effectLst>
                  <a:glow rad="101600">
                    <a:schemeClr val="tx1">
                      <a:alpha val="60000"/>
                    </a:schemeClr>
                  </a:glow>
                </a:effectLst>
                <a:latin typeface="Forte" panose="03060902040502070203" pitchFamily="66" charset="0"/>
              </a:rPr>
              <a:t>HEBREWS 4:12</a:t>
            </a:r>
          </a:p>
        </p:txBody>
      </p:sp>
      <p:sp>
        <p:nvSpPr>
          <p:cNvPr id="3" name="Subtitle 2">
            <a:extLst>
              <a:ext uri="{FF2B5EF4-FFF2-40B4-BE49-F238E27FC236}">
                <a16:creationId xmlns:a16="http://schemas.microsoft.com/office/drawing/2014/main" id="{A64BC356-D93C-4643-A9F9-8014F77D162E}"/>
              </a:ext>
            </a:extLst>
          </p:cNvPr>
          <p:cNvSpPr>
            <a:spLocks noGrp="1"/>
          </p:cNvSpPr>
          <p:nvPr>
            <p:ph type="subTitle" idx="1"/>
          </p:nvPr>
        </p:nvSpPr>
        <p:spPr>
          <a:xfrm rot="19898277">
            <a:off x="-2562808" y="681558"/>
            <a:ext cx="9144000" cy="1655762"/>
          </a:xfrm>
        </p:spPr>
        <p:txBody>
          <a:bodyPr>
            <a:normAutofit/>
          </a:bodyPr>
          <a:lstStyle/>
          <a:p>
            <a:r>
              <a:rPr lang="en-US" sz="3200" dirty="0">
                <a:highlight>
                  <a:srgbClr val="FFFF00"/>
                </a:highlight>
                <a:latin typeface="Arial Black" panose="020B0A04020102020204" pitchFamily="34" charset="0"/>
              </a:rPr>
              <a:t>MEMORIZE</a:t>
            </a:r>
          </a:p>
        </p:txBody>
      </p:sp>
    </p:spTree>
    <p:extLst>
      <p:ext uri="{BB962C8B-B14F-4D97-AF65-F5344CB8AC3E}">
        <p14:creationId xmlns:p14="http://schemas.microsoft.com/office/powerpoint/2010/main" val="415367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7 Best Theology Books for Beginners">
            <a:extLst>
              <a:ext uri="{FF2B5EF4-FFF2-40B4-BE49-F238E27FC236}">
                <a16:creationId xmlns:a16="http://schemas.microsoft.com/office/drawing/2014/main" id="{684B20C8-63BB-40D5-9444-B5D935424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78"/>
            <a:ext cx="12191999" cy="68730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39ABDE9-05BB-411B-8A11-139C7A110490}"/>
              </a:ext>
            </a:extLst>
          </p:cNvPr>
          <p:cNvSpPr>
            <a:spLocks noGrp="1"/>
          </p:cNvSpPr>
          <p:nvPr>
            <p:ph type="ctrTitle"/>
          </p:nvPr>
        </p:nvSpPr>
        <p:spPr>
          <a:xfrm>
            <a:off x="1523999" y="1607555"/>
            <a:ext cx="9144000" cy="1316037"/>
          </a:xfrm>
        </p:spPr>
        <p:txBody>
          <a:bodyPr>
            <a:normAutofit/>
          </a:bodyPr>
          <a:lstStyle/>
          <a:p>
            <a:r>
              <a:rPr lang="en-US" sz="7200" dirty="0">
                <a:solidFill>
                  <a:srgbClr val="66FFFF"/>
                </a:solidFill>
                <a:latin typeface="Cooper Black" panose="0208090404030B020404" pitchFamily="18" charset="0"/>
              </a:rPr>
              <a:t>THEOLOGY</a:t>
            </a:r>
          </a:p>
        </p:txBody>
      </p:sp>
      <p:sp>
        <p:nvSpPr>
          <p:cNvPr id="3" name="Subtitle 2">
            <a:extLst>
              <a:ext uri="{FF2B5EF4-FFF2-40B4-BE49-F238E27FC236}">
                <a16:creationId xmlns:a16="http://schemas.microsoft.com/office/drawing/2014/main" id="{7950D36E-89AC-4001-ABE6-A71C5D130573}"/>
              </a:ext>
            </a:extLst>
          </p:cNvPr>
          <p:cNvSpPr>
            <a:spLocks noGrp="1"/>
          </p:cNvSpPr>
          <p:nvPr>
            <p:ph type="subTitle" idx="1"/>
          </p:nvPr>
        </p:nvSpPr>
        <p:spPr>
          <a:xfrm>
            <a:off x="885217" y="4027251"/>
            <a:ext cx="10408596" cy="1949006"/>
          </a:xfrm>
        </p:spPr>
        <p:txBody>
          <a:bodyPr>
            <a:normAutofit fontScale="77500" lnSpcReduction="20000"/>
          </a:bodyPr>
          <a:lstStyle/>
          <a:p>
            <a:r>
              <a:rPr lang="en-US" dirty="0"/>
              <a:t>“</a:t>
            </a:r>
            <a:r>
              <a:rPr lang="en-US" sz="5400" dirty="0">
                <a:ln>
                  <a:solidFill>
                    <a:schemeClr val="tx1"/>
                  </a:solidFill>
                </a:ln>
                <a:solidFill>
                  <a:srgbClr val="66FFFF"/>
                </a:solidFill>
                <a:effectLst>
                  <a:glow rad="101600">
                    <a:schemeClr val="tx1">
                      <a:alpha val="60000"/>
                    </a:schemeClr>
                  </a:glow>
                </a:effectLst>
                <a:latin typeface="Arial Black" panose="020B0A04020102020204" pitchFamily="34" charset="0"/>
              </a:rPr>
              <a:t>THEOS = “</a:t>
            </a:r>
            <a:r>
              <a:rPr lang="en-US" sz="5400" i="1" dirty="0">
                <a:ln>
                  <a:solidFill>
                    <a:schemeClr val="tx1"/>
                  </a:solidFill>
                </a:ln>
                <a:solidFill>
                  <a:srgbClr val="66FFFF"/>
                </a:solidFill>
                <a:effectLst>
                  <a:glow rad="101600">
                    <a:schemeClr val="tx1">
                      <a:alpha val="60000"/>
                    </a:schemeClr>
                  </a:glow>
                </a:effectLst>
                <a:latin typeface="Arial Black" panose="020B0A04020102020204" pitchFamily="34" charset="0"/>
              </a:rPr>
              <a:t>GOD”</a:t>
            </a:r>
          </a:p>
          <a:p>
            <a:r>
              <a:rPr lang="en-US" sz="5400" dirty="0">
                <a:ln>
                  <a:solidFill>
                    <a:schemeClr val="tx1"/>
                  </a:solidFill>
                </a:ln>
                <a:solidFill>
                  <a:srgbClr val="66FFFF"/>
                </a:solidFill>
                <a:effectLst>
                  <a:glow rad="101600">
                    <a:schemeClr val="tx1">
                      <a:alpha val="60000"/>
                    </a:schemeClr>
                  </a:glow>
                </a:effectLst>
                <a:latin typeface="Arial Black" panose="020B0A04020102020204" pitchFamily="34" charset="0"/>
              </a:rPr>
              <a:t>LOGOS = “</a:t>
            </a:r>
            <a:r>
              <a:rPr lang="en-US" sz="5400" i="1" dirty="0">
                <a:ln>
                  <a:solidFill>
                    <a:schemeClr val="tx1"/>
                  </a:solidFill>
                </a:ln>
                <a:solidFill>
                  <a:srgbClr val="66FFFF"/>
                </a:solidFill>
                <a:effectLst>
                  <a:glow rad="101600">
                    <a:schemeClr val="tx1">
                      <a:alpha val="60000"/>
                    </a:schemeClr>
                  </a:glow>
                </a:effectLst>
                <a:latin typeface="Arial Black" panose="020B0A04020102020204" pitchFamily="34" charset="0"/>
              </a:rPr>
              <a:t>SPEECH”</a:t>
            </a:r>
          </a:p>
          <a:p>
            <a:r>
              <a:rPr lang="en-US" sz="5400" i="1" dirty="0">
                <a:ln>
                  <a:solidFill>
                    <a:schemeClr val="tx1"/>
                  </a:solidFill>
                </a:ln>
                <a:solidFill>
                  <a:schemeClr val="bg1"/>
                </a:solidFill>
                <a:effectLst>
                  <a:glow rad="101600">
                    <a:schemeClr val="tx1">
                      <a:alpha val="60000"/>
                    </a:schemeClr>
                  </a:glow>
                </a:effectLst>
                <a:latin typeface="Arial Black" panose="020B0A04020102020204" pitchFamily="34" charset="0"/>
              </a:rPr>
              <a:t>(A speech or discourse about God)</a:t>
            </a:r>
          </a:p>
        </p:txBody>
      </p:sp>
    </p:spTree>
    <p:extLst>
      <p:ext uri="{BB962C8B-B14F-4D97-AF65-F5344CB8AC3E}">
        <p14:creationId xmlns:p14="http://schemas.microsoft.com/office/powerpoint/2010/main" val="337621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inity-chart - Cross Examined.org | Christian Apologetics Organization |  Dr. Frank Turek">
            <a:extLst>
              <a:ext uri="{FF2B5EF4-FFF2-40B4-BE49-F238E27FC236}">
                <a16:creationId xmlns:a16="http://schemas.microsoft.com/office/drawing/2014/main" id="{3B4FA0E7-12F3-4FB7-92BA-C2D09A955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33" y="87716"/>
            <a:ext cx="2934533" cy="27986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E0651C-49CC-4B07-B91D-42FBE0CB4641}"/>
              </a:ext>
            </a:extLst>
          </p:cNvPr>
          <p:cNvSpPr>
            <a:spLocks noGrp="1"/>
          </p:cNvSpPr>
          <p:nvPr>
            <p:ph type="ctrTitle"/>
          </p:nvPr>
        </p:nvSpPr>
        <p:spPr>
          <a:xfrm>
            <a:off x="1352760" y="429745"/>
            <a:ext cx="9486480" cy="2387600"/>
          </a:xfrm>
        </p:spPr>
        <p:txBody>
          <a:bodyPr>
            <a:normAutofit/>
          </a:bodyPr>
          <a:lstStyle/>
          <a:p>
            <a:r>
              <a:rPr lang="en-US" sz="8000" dirty="0">
                <a:solidFill>
                  <a:srgbClr val="008000"/>
                </a:solidFill>
                <a:latin typeface="Cooper Black" panose="0208090404030B020404" pitchFamily="18" charset="0"/>
              </a:rPr>
              <a:t>GOD</a:t>
            </a:r>
            <a:r>
              <a:rPr lang="en-US" sz="6600" dirty="0">
                <a:solidFill>
                  <a:srgbClr val="008000"/>
                </a:solidFill>
                <a:latin typeface="Cooper Black" panose="0208090404030B020404" pitchFamily="18" charset="0"/>
              </a:rPr>
              <a:t> –                           A TRIUNE BEING</a:t>
            </a:r>
          </a:p>
        </p:txBody>
      </p:sp>
      <p:sp>
        <p:nvSpPr>
          <p:cNvPr id="6" name="Subtitle 5">
            <a:extLst>
              <a:ext uri="{FF2B5EF4-FFF2-40B4-BE49-F238E27FC236}">
                <a16:creationId xmlns:a16="http://schemas.microsoft.com/office/drawing/2014/main" id="{BDEF5C8F-617A-47D5-BE7F-D9AEBAF160BA}"/>
              </a:ext>
            </a:extLst>
          </p:cNvPr>
          <p:cNvSpPr>
            <a:spLocks noGrp="1"/>
          </p:cNvSpPr>
          <p:nvPr>
            <p:ph type="subTitle" idx="1"/>
          </p:nvPr>
        </p:nvSpPr>
        <p:spPr>
          <a:xfrm>
            <a:off x="1524000" y="2886392"/>
            <a:ext cx="9144000" cy="3503522"/>
          </a:xfrm>
        </p:spPr>
        <p:txBody>
          <a:bodyPr>
            <a:normAutofit lnSpcReduction="10000"/>
          </a:bodyPr>
          <a:lstStyle/>
          <a:p>
            <a:r>
              <a:rPr lang="en-US" sz="6000" i="1" dirty="0">
                <a:ln>
                  <a:solidFill>
                    <a:srgbClr val="002060"/>
                  </a:solidFill>
                </a:ln>
                <a:solidFill>
                  <a:schemeClr val="bg1"/>
                </a:solidFill>
                <a:effectLst>
                  <a:glow rad="101600">
                    <a:srgbClr val="002060">
                      <a:alpha val="60000"/>
                    </a:srgbClr>
                  </a:glow>
                </a:effectLst>
                <a:latin typeface="Arial Black" panose="020B0A04020102020204" pitchFamily="34" charset="0"/>
              </a:rPr>
              <a:t>Scripture Proofs</a:t>
            </a:r>
          </a:p>
          <a:p>
            <a:r>
              <a:rPr lang="en-US" sz="4000" i="1" dirty="0">
                <a:ln>
                  <a:solidFill>
                    <a:srgbClr val="002060"/>
                  </a:solidFill>
                </a:ln>
                <a:solidFill>
                  <a:schemeClr val="bg1"/>
                </a:solidFill>
                <a:effectLst>
                  <a:glow rad="101600">
                    <a:srgbClr val="002060">
                      <a:alpha val="60000"/>
                    </a:srgbClr>
                  </a:glow>
                </a:effectLst>
                <a:latin typeface="Arial Black" panose="020B0A04020102020204" pitchFamily="34" charset="0"/>
              </a:rPr>
              <a:t>(1 God – 3 distinct Persons)</a:t>
            </a:r>
          </a:p>
          <a:p>
            <a:r>
              <a:rPr lang="en-US" sz="4000" i="1" dirty="0">
                <a:ln>
                  <a:solidFill>
                    <a:srgbClr val="002060"/>
                  </a:solidFill>
                </a:ln>
                <a:solidFill>
                  <a:schemeClr val="bg1"/>
                </a:solidFill>
                <a:effectLst>
                  <a:glow rad="101600">
                    <a:srgbClr val="002060">
                      <a:alpha val="60000"/>
                    </a:srgbClr>
                  </a:glow>
                </a:effectLst>
                <a:latin typeface="Arial Black" panose="020B0A04020102020204" pitchFamily="34" charset="0"/>
              </a:rPr>
              <a:t>(Many scriptural proofs)</a:t>
            </a:r>
          </a:p>
          <a:p>
            <a:r>
              <a:rPr lang="en-US" sz="4000" u="sng" dirty="0">
                <a:solidFill>
                  <a:srgbClr val="C00000"/>
                </a:solidFill>
                <a:effectLst/>
                <a:highlight>
                  <a:srgbClr val="FFFF00"/>
                </a:highlight>
                <a:latin typeface="Arial Black" panose="020B0A04020102020204" pitchFamily="34" charset="0"/>
              </a:rPr>
              <a:t>Memorize</a:t>
            </a:r>
            <a:r>
              <a:rPr lang="en-US" sz="4000" dirty="0">
                <a:solidFill>
                  <a:srgbClr val="C00000"/>
                </a:solidFill>
                <a:effectLst/>
                <a:highlight>
                  <a:srgbClr val="FFFF00"/>
                </a:highlight>
                <a:latin typeface="Arial Black" panose="020B0A04020102020204" pitchFamily="34" charset="0"/>
              </a:rPr>
              <a:t>:</a:t>
            </a:r>
            <a:r>
              <a:rPr lang="en-US" sz="4000" dirty="0">
                <a:solidFill>
                  <a:srgbClr val="C00000"/>
                </a:solidFill>
                <a:effectLst/>
                <a:latin typeface="Arial Black" panose="020B0A04020102020204" pitchFamily="34" charset="0"/>
              </a:rPr>
              <a:t> Mt. 28:19,</a:t>
            </a:r>
          </a:p>
          <a:p>
            <a:r>
              <a:rPr lang="en-US" sz="4000" dirty="0">
                <a:solidFill>
                  <a:srgbClr val="C00000"/>
                </a:solidFill>
                <a:effectLst/>
                <a:latin typeface="Arial Black" panose="020B0A04020102020204" pitchFamily="34" charset="0"/>
              </a:rPr>
              <a:t>Mt. 3:16,17</a:t>
            </a:r>
          </a:p>
        </p:txBody>
      </p:sp>
      <p:pic>
        <p:nvPicPr>
          <p:cNvPr id="2052" name="Picture 4" descr="image1">
            <a:extLst>
              <a:ext uri="{FF2B5EF4-FFF2-40B4-BE49-F238E27FC236}">
                <a16:creationId xmlns:a16="http://schemas.microsoft.com/office/drawing/2014/main" id="{A41110EA-69CC-4940-8C13-DA2BCA690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7707" y="87716"/>
            <a:ext cx="2729629" cy="2729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00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circle(in)">
                                      <p:cBhvr>
                                        <p:cTn id="30" dur="2000"/>
                                        <p:tgtEl>
                                          <p:spTgt spid="6">
                                            <p:txEl>
                                              <p:pRg st="3" end="3"/>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circle(in)">
                                      <p:cBhvr>
                                        <p:cTn id="33"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inity-chart - Cross Examined.org | Christian Apologetics Organization |  Dr. Frank Turek">
            <a:extLst>
              <a:ext uri="{FF2B5EF4-FFF2-40B4-BE49-F238E27FC236}">
                <a16:creationId xmlns:a16="http://schemas.microsoft.com/office/drawing/2014/main" id="{3B4FA0E7-12F3-4FB7-92BA-C2D09A955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33" y="87716"/>
            <a:ext cx="2934533" cy="27986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E0651C-49CC-4B07-B91D-42FBE0CB4641}"/>
              </a:ext>
            </a:extLst>
          </p:cNvPr>
          <p:cNvSpPr>
            <a:spLocks noGrp="1"/>
          </p:cNvSpPr>
          <p:nvPr>
            <p:ph type="ctrTitle"/>
          </p:nvPr>
        </p:nvSpPr>
        <p:spPr>
          <a:xfrm>
            <a:off x="1352760" y="429745"/>
            <a:ext cx="9486480" cy="2387600"/>
          </a:xfrm>
        </p:spPr>
        <p:txBody>
          <a:bodyPr>
            <a:normAutofit/>
          </a:bodyPr>
          <a:lstStyle/>
          <a:p>
            <a:r>
              <a:rPr lang="en-US" sz="8000" dirty="0">
                <a:solidFill>
                  <a:srgbClr val="008000"/>
                </a:solidFill>
                <a:latin typeface="Cooper Black" panose="0208090404030B020404" pitchFamily="18" charset="0"/>
              </a:rPr>
              <a:t>GOD</a:t>
            </a:r>
            <a:r>
              <a:rPr lang="en-US" sz="6600" dirty="0">
                <a:solidFill>
                  <a:srgbClr val="008000"/>
                </a:solidFill>
                <a:latin typeface="Cooper Black" panose="0208090404030B020404" pitchFamily="18" charset="0"/>
              </a:rPr>
              <a:t> –                           A TRIUNE BEING</a:t>
            </a:r>
          </a:p>
        </p:txBody>
      </p:sp>
      <p:sp>
        <p:nvSpPr>
          <p:cNvPr id="6" name="Subtitle 5">
            <a:extLst>
              <a:ext uri="{FF2B5EF4-FFF2-40B4-BE49-F238E27FC236}">
                <a16:creationId xmlns:a16="http://schemas.microsoft.com/office/drawing/2014/main" id="{BDEF5C8F-617A-47D5-BE7F-D9AEBAF160BA}"/>
              </a:ext>
            </a:extLst>
          </p:cNvPr>
          <p:cNvSpPr>
            <a:spLocks noGrp="1"/>
          </p:cNvSpPr>
          <p:nvPr>
            <p:ph type="subTitle" idx="1"/>
          </p:nvPr>
        </p:nvSpPr>
        <p:spPr>
          <a:xfrm>
            <a:off x="1524000" y="2886392"/>
            <a:ext cx="9144000" cy="3503522"/>
          </a:xfrm>
        </p:spPr>
        <p:txBody>
          <a:bodyPr>
            <a:normAutofit fontScale="92500"/>
          </a:bodyPr>
          <a:lstStyle/>
          <a:p>
            <a:r>
              <a:rPr lang="en-US" sz="4000" dirty="0">
                <a:effectLst/>
                <a:latin typeface="Arial Black" panose="020B0A04020102020204" pitchFamily="34" charset="0"/>
              </a:rPr>
              <a:t>Doctrinal Statement:</a:t>
            </a:r>
          </a:p>
          <a:p>
            <a:r>
              <a:rPr lang="en-US" sz="4000" i="1" dirty="0">
                <a:solidFill>
                  <a:srgbClr val="C00000"/>
                </a:solidFill>
                <a:latin typeface="Arial Black" panose="020B0A04020102020204" pitchFamily="34" charset="0"/>
              </a:rPr>
              <a:t>By the Trinity of God is meant that He is one in being and substance, possessed of three personal distinctions, revealed to us as Father, Son and Holy Spirit. </a:t>
            </a:r>
            <a:endParaRPr lang="en-US" sz="4000" i="1" dirty="0">
              <a:solidFill>
                <a:srgbClr val="C00000"/>
              </a:solidFill>
              <a:effectLst/>
              <a:latin typeface="Arial Black" panose="020B0A04020102020204" pitchFamily="34" charset="0"/>
            </a:endParaRPr>
          </a:p>
        </p:txBody>
      </p:sp>
      <p:pic>
        <p:nvPicPr>
          <p:cNvPr id="2052" name="Picture 4" descr="image1">
            <a:extLst>
              <a:ext uri="{FF2B5EF4-FFF2-40B4-BE49-F238E27FC236}">
                <a16:creationId xmlns:a16="http://schemas.microsoft.com/office/drawing/2014/main" id="{A41110EA-69CC-4940-8C13-DA2BCA690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7707" y="87716"/>
            <a:ext cx="2729629" cy="2729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9826E9-9C4B-4DCD-831E-3BD4660C998F}"/>
              </a:ext>
            </a:extLst>
          </p:cNvPr>
          <p:cNvSpPr txBox="1"/>
          <p:nvPr/>
        </p:nvSpPr>
        <p:spPr>
          <a:xfrm rot="20200535">
            <a:off x="9797383" y="5581428"/>
            <a:ext cx="2388637" cy="523220"/>
          </a:xfrm>
          <a:prstGeom prst="rect">
            <a:avLst/>
          </a:prstGeom>
          <a:noFill/>
        </p:spPr>
        <p:txBody>
          <a:bodyPr wrap="square" rtlCol="0">
            <a:spAutoFit/>
          </a:bodyPr>
          <a:lstStyle/>
          <a:p>
            <a:r>
              <a:rPr lang="en-US" sz="2800" dirty="0">
                <a:highlight>
                  <a:srgbClr val="FFFF00"/>
                </a:highlight>
                <a:latin typeface="Arial Black" panose="020B0A04020102020204" pitchFamily="34" charset="0"/>
              </a:rPr>
              <a:t>MEMORIZE</a:t>
            </a:r>
          </a:p>
        </p:txBody>
      </p:sp>
    </p:spTree>
    <p:extLst>
      <p:ext uri="{BB962C8B-B14F-4D97-AF65-F5344CB8AC3E}">
        <p14:creationId xmlns:p14="http://schemas.microsoft.com/office/powerpoint/2010/main" val="791336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inity-chart - Cross Examined.org | Christian Apologetics Organization |  Dr. Frank Turek">
            <a:extLst>
              <a:ext uri="{FF2B5EF4-FFF2-40B4-BE49-F238E27FC236}">
                <a16:creationId xmlns:a16="http://schemas.microsoft.com/office/drawing/2014/main" id="{3B4FA0E7-12F3-4FB7-92BA-C2D09A955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33" y="87716"/>
            <a:ext cx="2934533" cy="27986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E0651C-49CC-4B07-B91D-42FBE0CB4641}"/>
              </a:ext>
            </a:extLst>
          </p:cNvPr>
          <p:cNvSpPr>
            <a:spLocks noGrp="1"/>
          </p:cNvSpPr>
          <p:nvPr>
            <p:ph type="ctrTitle"/>
          </p:nvPr>
        </p:nvSpPr>
        <p:spPr>
          <a:xfrm>
            <a:off x="1352760" y="429745"/>
            <a:ext cx="9486480" cy="2387600"/>
          </a:xfrm>
        </p:spPr>
        <p:txBody>
          <a:bodyPr>
            <a:normAutofit/>
          </a:bodyPr>
          <a:lstStyle/>
          <a:p>
            <a:r>
              <a:rPr lang="en-US" sz="8000" dirty="0">
                <a:solidFill>
                  <a:srgbClr val="008000"/>
                </a:solidFill>
                <a:latin typeface="Cooper Black" panose="0208090404030B020404" pitchFamily="18" charset="0"/>
              </a:rPr>
              <a:t>GOD</a:t>
            </a:r>
            <a:r>
              <a:rPr lang="en-US" sz="6600" dirty="0">
                <a:solidFill>
                  <a:srgbClr val="008000"/>
                </a:solidFill>
                <a:latin typeface="Cooper Black" panose="0208090404030B020404" pitchFamily="18" charset="0"/>
              </a:rPr>
              <a:t> –                           A TRIUNE BEING</a:t>
            </a:r>
          </a:p>
        </p:txBody>
      </p:sp>
      <p:sp>
        <p:nvSpPr>
          <p:cNvPr id="6" name="Subtitle 5">
            <a:extLst>
              <a:ext uri="{FF2B5EF4-FFF2-40B4-BE49-F238E27FC236}">
                <a16:creationId xmlns:a16="http://schemas.microsoft.com/office/drawing/2014/main" id="{BDEF5C8F-617A-47D5-BE7F-D9AEBAF160BA}"/>
              </a:ext>
            </a:extLst>
          </p:cNvPr>
          <p:cNvSpPr>
            <a:spLocks noGrp="1"/>
          </p:cNvSpPr>
          <p:nvPr>
            <p:ph type="subTitle" idx="1"/>
          </p:nvPr>
        </p:nvSpPr>
        <p:spPr>
          <a:xfrm>
            <a:off x="578498" y="2886392"/>
            <a:ext cx="11010122" cy="3503522"/>
          </a:xfrm>
        </p:spPr>
        <p:txBody>
          <a:bodyPr>
            <a:normAutofit fontScale="70000" lnSpcReduction="20000"/>
          </a:bodyPr>
          <a:lstStyle/>
          <a:p>
            <a:r>
              <a:rPr lang="en-US" sz="6000" i="1" dirty="0">
                <a:ln>
                  <a:solidFill>
                    <a:srgbClr val="002060"/>
                  </a:solidFill>
                </a:ln>
                <a:solidFill>
                  <a:schemeClr val="bg1"/>
                </a:solidFill>
                <a:effectLst>
                  <a:glow rad="101600">
                    <a:srgbClr val="002060">
                      <a:alpha val="60000"/>
                    </a:srgbClr>
                  </a:glow>
                </a:effectLst>
                <a:latin typeface="Arial Black" panose="020B0A04020102020204" pitchFamily="34" charset="0"/>
              </a:rPr>
              <a:t>Scripture Proofs in N.T.:</a:t>
            </a:r>
          </a:p>
          <a:p>
            <a:r>
              <a:rPr lang="en-US" sz="6000" dirty="0">
                <a:ln>
                  <a:solidFill>
                    <a:schemeClr val="tx1"/>
                  </a:solidFill>
                </a:ln>
                <a:solidFill>
                  <a:schemeClr val="accent1"/>
                </a:solidFill>
                <a:effectLst/>
                <a:latin typeface="Arial Black" panose="020B0A04020102020204" pitchFamily="34" charset="0"/>
              </a:rPr>
              <a:t>Great Commission – Mt. </a:t>
            </a:r>
            <a:r>
              <a:rPr lang="en-US" sz="6000" dirty="0">
                <a:ln>
                  <a:solidFill>
                    <a:schemeClr val="tx1"/>
                  </a:solidFill>
                </a:ln>
                <a:solidFill>
                  <a:schemeClr val="accent1"/>
                </a:solidFill>
                <a:latin typeface="Arial Black" panose="020B0A04020102020204" pitchFamily="34" charset="0"/>
              </a:rPr>
              <a:t>28:19</a:t>
            </a:r>
            <a:endParaRPr lang="en-US" sz="6000" dirty="0">
              <a:ln>
                <a:solidFill>
                  <a:schemeClr val="tx1"/>
                </a:solidFill>
              </a:ln>
              <a:solidFill>
                <a:schemeClr val="accent1"/>
              </a:solidFill>
              <a:effectLst/>
              <a:latin typeface="Arial Black" panose="020B0A04020102020204" pitchFamily="34" charset="0"/>
            </a:endParaRPr>
          </a:p>
          <a:p>
            <a:r>
              <a:rPr lang="en-US" sz="6000" dirty="0">
                <a:ln>
                  <a:solidFill>
                    <a:schemeClr val="tx1"/>
                  </a:solidFill>
                </a:ln>
                <a:solidFill>
                  <a:schemeClr val="accent1"/>
                </a:solidFill>
                <a:latin typeface="Arial Black" panose="020B0A04020102020204" pitchFamily="34" charset="0"/>
              </a:rPr>
              <a:t>Apostolic Benediction – 2 Cor. 13:14</a:t>
            </a:r>
          </a:p>
          <a:p>
            <a:r>
              <a:rPr lang="en-US" sz="6000" dirty="0">
                <a:ln>
                  <a:solidFill>
                    <a:schemeClr val="tx1"/>
                  </a:solidFill>
                </a:ln>
                <a:solidFill>
                  <a:schemeClr val="accent1"/>
                </a:solidFill>
                <a:effectLst/>
                <a:latin typeface="Arial Black" panose="020B0A04020102020204" pitchFamily="34" charset="0"/>
              </a:rPr>
              <a:t>Jesus’ Baptism – Mt. 3:16,17</a:t>
            </a:r>
          </a:p>
          <a:p>
            <a:r>
              <a:rPr lang="en-US" sz="6000" dirty="0">
                <a:ln>
                  <a:solidFill>
                    <a:schemeClr val="tx1"/>
                  </a:solidFill>
                </a:ln>
                <a:solidFill>
                  <a:schemeClr val="accent1"/>
                </a:solidFill>
                <a:latin typeface="Arial Black" panose="020B0A04020102020204" pitchFamily="34" charset="0"/>
              </a:rPr>
              <a:t>Teachings of Christ – John 14:16</a:t>
            </a:r>
          </a:p>
        </p:txBody>
      </p:sp>
      <p:pic>
        <p:nvPicPr>
          <p:cNvPr id="2052" name="Picture 4" descr="image1">
            <a:extLst>
              <a:ext uri="{FF2B5EF4-FFF2-40B4-BE49-F238E27FC236}">
                <a16:creationId xmlns:a16="http://schemas.microsoft.com/office/drawing/2014/main" id="{A41110EA-69CC-4940-8C13-DA2BCA690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7707" y="87716"/>
            <a:ext cx="2729629" cy="2729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08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79D44-B18D-42FD-A6E5-DC821E12437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9B9A5B4-C3AC-4D90-8AE5-3BF79C49422A}"/>
              </a:ext>
            </a:extLst>
          </p:cNvPr>
          <p:cNvSpPr>
            <a:spLocks noGrp="1"/>
          </p:cNvSpPr>
          <p:nvPr>
            <p:ph type="subTitle" idx="1"/>
          </p:nvPr>
        </p:nvSpPr>
        <p:spPr/>
        <p:txBody>
          <a:bodyPr/>
          <a:lstStyle/>
          <a:p>
            <a:endParaRPr lang="en-US"/>
          </a:p>
        </p:txBody>
      </p:sp>
      <p:pic>
        <p:nvPicPr>
          <p:cNvPr id="1028" name="Picture 4" descr="Image tagged in trinity steam ice water | Preschool at home, Trinity, God  the father">
            <a:extLst>
              <a:ext uri="{FF2B5EF4-FFF2-40B4-BE49-F238E27FC236}">
                <a16:creationId xmlns:a16="http://schemas.microsoft.com/office/drawing/2014/main" id="{3E685178-030E-44FF-8AEC-D0D61CD83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773" y="0"/>
            <a:ext cx="10568566" cy="68985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5237184-9984-410B-ACE4-DF726B13D08F}"/>
              </a:ext>
            </a:extLst>
          </p:cNvPr>
          <p:cNvSpPr/>
          <p:nvPr/>
        </p:nvSpPr>
        <p:spPr>
          <a:xfrm>
            <a:off x="842773" y="6587412"/>
            <a:ext cx="1592517" cy="270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2184740"/>
      </p:ext>
    </p:extLst>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inity-chart - Cross Examined.org | Christian Apologetics Organization |  Dr. Frank Turek">
            <a:extLst>
              <a:ext uri="{FF2B5EF4-FFF2-40B4-BE49-F238E27FC236}">
                <a16:creationId xmlns:a16="http://schemas.microsoft.com/office/drawing/2014/main" id="{3B4FA0E7-12F3-4FB7-92BA-C2D09A955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33" y="87716"/>
            <a:ext cx="2934533" cy="27986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E0651C-49CC-4B07-B91D-42FBE0CB4641}"/>
              </a:ext>
            </a:extLst>
          </p:cNvPr>
          <p:cNvSpPr>
            <a:spLocks noGrp="1"/>
          </p:cNvSpPr>
          <p:nvPr>
            <p:ph type="ctrTitle"/>
          </p:nvPr>
        </p:nvSpPr>
        <p:spPr>
          <a:xfrm>
            <a:off x="1352760" y="429745"/>
            <a:ext cx="9486480" cy="2387600"/>
          </a:xfrm>
        </p:spPr>
        <p:txBody>
          <a:bodyPr>
            <a:normAutofit/>
          </a:bodyPr>
          <a:lstStyle/>
          <a:p>
            <a:r>
              <a:rPr lang="en-US" sz="8000" dirty="0">
                <a:solidFill>
                  <a:srgbClr val="008000"/>
                </a:solidFill>
                <a:latin typeface="Cooper Black" panose="0208090404030B020404" pitchFamily="18" charset="0"/>
              </a:rPr>
              <a:t>GOD</a:t>
            </a:r>
            <a:r>
              <a:rPr lang="en-US" sz="6600" dirty="0">
                <a:solidFill>
                  <a:srgbClr val="008000"/>
                </a:solidFill>
                <a:latin typeface="Cooper Black" panose="0208090404030B020404" pitchFamily="18" charset="0"/>
              </a:rPr>
              <a:t> –                           A TRIUNE BEING</a:t>
            </a:r>
          </a:p>
        </p:txBody>
      </p:sp>
      <p:sp>
        <p:nvSpPr>
          <p:cNvPr id="6" name="Subtitle 5">
            <a:extLst>
              <a:ext uri="{FF2B5EF4-FFF2-40B4-BE49-F238E27FC236}">
                <a16:creationId xmlns:a16="http://schemas.microsoft.com/office/drawing/2014/main" id="{BDEF5C8F-617A-47D5-BE7F-D9AEBAF160BA}"/>
              </a:ext>
            </a:extLst>
          </p:cNvPr>
          <p:cNvSpPr>
            <a:spLocks noGrp="1"/>
          </p:cNvSpPr>
          <p:nvPr>
            <p:ph type="subTitle" idx="1"/>
          </p:nvPr>
        </p:nvSpPr>
        <p:spPr>
          <a:xfrm>
            <a:off x="578498" y="2886392"/>
            <a:ext cx="11010122" cy="3503522"/>
          </a:xfrm>
        </p:spPr>
        <p:txBody>
          <a:bodyPr>
            <a:normAutofit fontScale="70000" lnSpcReduction="20000"/>
          </a:bodyPr>
          <a:lstStyle/>
          <a:p>
            <a:r>
              <a:rPr lang="en-US" sz="6000" i="1" dirty="0">
                <a:ln>
                  <a:solidFill>
                    <a:srgbClr val="002060"/>
                  </a:solidFill>
                </a:ln>
                <a:solidFill>
                  <a:schemeClr val="bg1"/>
                </a:solidFill>
                <a:effectLst>
                  <a:glow rad="101600">
                    <a:srgbClr val="002060">
                      <a:alpha val="60000"/>
                    </a:srgbClr>
                  </a:glow>
                </a:effectLst>
                <a:latin typeface="Arial Black" panose="020B0A04020102020204" pitchFamily="34" charset="0"/>
              </a:rPr>
              <a:t>Scripture Proofs in N.T.:</a:t>
            </a:r>
          </a:p>
          <a:p>
            <a:r>
              <a:rPr lang="en-US" sz="6000" dirty="0">
                <a:ln>
                  <a:solidFill>
                    <a:schemeClr val="tx1"/>
                  </a:solidFill>
                </a:ln>
                <a:solidFill>
                  <a:schemeClr val="accent1"/>
                </a:solidFill>
                <a:effectLst/>
                <a:latin typeface="Arial Black" panose="020B0A04020102020204" pitchFamily="34" charset="0"/>
              </a:rPr>
              <a:t>Great Commission – Mt. </a:t>
            </a:r>
            <a:r>
              <a:rPr lang="en-US" sz="6000" dirty="0">
                <a:ln>
                  <a:solidFill>
                    <a:schemeClr val="tx1"/>
                  </a:solidFill>
                </a:ln>
                <a:solidFill>
                  <a:schemeClr val="accent1"/>
                </a:solidFill>
                <a:latin typeface="Arial Black" panose="020B0A04020102020204" pitchFamily="34" charset="0"/>
              </a:rPr>
              <a:t>28:19</a:t>
            </a:r>
            <a:endParaRPr lang="en-US" sz="6000" dirty="0">
              <a:ln>
                <a:solidFill>
                  <a:schemeClr val="tx1"/>
                </a:solidFill>
              </a:ln>
              <a:solidFill>
                <a:schemeClr val="accent1"/>
              </a:solidFill>
              <a:effectLst/>
              <a:latin typeface="Arial Black" panose="020B0A04020102020204" pitchFamily="34" charset="0"/>
            </a:endParaRPr>
          </a:p>
          <a:p>
            <a:r>
              <a:rPr lang="en-US" sz="6000" dirty="0">
                <a:ln>
                  <a:solidFill>
                    <a:schemeClr val="tx1"/>
                  </a:solidFill>
                </a:ln>
                <a:solidFill>
                  <a:schemeClr val="accent1"/>
                </a:solidFill>
                <a:latin typeface="Arial Black" panose="020B0A04020102020204" pitchFamily="34" charset="0"/>
              </a:rPr>
              <a:t>Apostolic Benediction – 2 Cor. 13:14</a:t>
            </a:r>
          </a:p>
          <a:p>
            <a:r>
              <a:rPr lang="en-US" sz="6000" dirty="0">
                <a:ln>
                  <a:solidFill>
                    <a:schemeClr val="tx1"/>
                  </a:solidFill>
                </a:ln>
                <a:solidFill>
                  <a:schemeClr val="accent1"/>
                </a:solidFill>
                <a:effectLst/>
                <a:latin typeface="Arial Black" panose="020B0A04020102020204" pitchFamily="34" charset="0"/>
              </a:rPr>
              <a:t>Jesus’ Baptism – Mt. 3:16,17</a:t>
            </a:r>
          </a:p>
          <a:p>
            <a:r>
              <a:rPr lang="en-US" sz="6000" dirty="0">
                <a:ln>
                  <a:solidFill>
                    <a:schemeClr val="tx1"/>
                  </a:solidFill>
                </a:ln>
                <a:solidFill>
                  <a:schemeClr val="accent1"/>
                </a:solidFill>
                <a:latin typeface="Arial Black" panose="020B0A04020102020204" pitchFamily="34" charset="0"/>
              </a:rPr>
              <a:t>Teachings of Christ – John 14:16</a:t>
            </a:r>
          </a:p>
          <a:p>
            <a:r>
              <a:rPr lang="en-US" sz="6000" dirty="0">
                <a:ln>
                  <a:solidFill>
                    <a:schemeClr val="tx1"/>
                  </a:solidFill>
                </a:ln>
                <a:solidFill>
                  <a:schemeClr val="accent1"/>
                </a:solidFill>
                <a:effectLst/>
                <a:latin typeface="Arial Black" panose="020B0A04020102020204" pitchFamily="34" charset="0"/>
              </a:rPr>
              <a:t>Paul’s Teachings – 1 Cor. 12:4-6</a:t>
            </a:r>
          </a:p>
        </p:txBody>
      </p:sp>
      <p:pic>
        <p:nvPicPr>
          <p:cNvPr id="2052" name="Picture 4" descr="image1">
            <a:extLst>
              <a:ext uri="{FF2B5EF4-FFF2-40B4-BE49-F238E27FC236}">
                <a16:creationId xmlns:a16="http://schemas.microsoft.com/office/drawing/2014/main" id="{A41110EA-69CC-4940-8C13-DA2BCA690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7707" y="87716"/>
            <a:ext cx="2729629" cy="2729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48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 calcmode="lin" valueType="num">
                                      <p:cBhvr additive="base">
                                        <p:cTn id="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Christianity and Science | Reformed Theology and Apologetics">
            <a:extLst>
              <a:ext uri="{FF2B5EF4-FFF2-40B4-BE49-F238E27FC236}">
                <a16:creationId xmlns:a16="http://schemas.microsoft.com/office/drawing/2014/main" id="{531C3154-885A-46F3-9877-84F3A7329B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73608" cy="68585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8BEB50-54EC-4C59-BEAD-39DC8A6BEB51}"/>
              </a:ext>
            </a:extLst>
          </p:cNvPr>
          <p:cNvSpPr txBox="1"/>
          <p:nvPr/>
        </p:nvSpPr>
        <p:spPr>
          <a:xfrm>
            <a:off x="1041920" y="410547"/>
            <a:ext cx="3184848" cy="2308324"/>
          </a:xfrm>
          <a:prstGeom prst="rect">
            <a:avLst/>
          </a:prstGeom>
          <a:noFill/>
        </p:spPr>
        <p:txBody>
          <a:bodyPr wrap="square" rtlCol="0">
            <a:spAutoFit/>
          </a:bodyPr>
          <a:lstStyle/>
          <a:p>
            <a:r>
              <a:rPr lang="en-US" sz="3600" i="1" dirty="0">
                <a:ln>
                  <a:solidFill>
                    <a:sysClr val="windowText" lastClr="000000"/>
                  </a:solidFill>
                </a:ln>
                <a:solidFill>
                  <a:schemeClr val="bg1"/>
                </a:solidFill>
                <a:effectLst>
                  <a:glow rad="101600">
                    <a:srgbClr val="C00000">
                      <a:alpha val="60000"/>
                    </a:srgbClr>
                  </a:glow>
                </a:effectLst>
                <a:latin typeface="Cooper Black" panose="0208090404030B020404" pitchFamily="18" charset="0"/>
              </a:rPr>
              <a:t>TOTALLY AWESOME!</a:t>
            </a:r>
            <a:br>
              <a:rPr lang="en-US" sz="3600" i="1" dirty="0">
                <a:ln>
                  <a:solidFill>
                    <a:sysClr val="windowText" lastClr="000000"/>
                  </a:solidFill>
                </a:ln>
                <a:solidFill>
                  <a:schemeClr val="bg1"/>
                </a:solidFill>
                <a:effectLst>
                  <a:glow rad="101600">
                    <a:srgbClr val="C00000">
                      <a:alpha val="60000"/>
                    </a:srgbClr>
                  </a:glow>
                </a:effectLst>
                <a:latin typeface="Cooper Black" panose="0208090404030B020404" pitchFamily="18" charset="0"/>
              </a:rPr>
            </a:br>
            <a:br>
              <a:rPr lang="en-US" sz="3600" i="1" dirty="0">
                <a:ln>
                  <a:solidFill>
                    <a:sysClr val="windowText" lastClr="000000"/>
                  </a:solidFill>
                </a:ln>
                <a:solidFill>
                  <a:schemeClr val="bg1"/>
                </a:solidFill>
                <a:effectLst>
                  <a:glow rad="101600">
                    <a:srgbClr val="C00000">
                      <a:alpha val="60000"/>
                    </a:srgbClr>
                  </a:glow>
                </a:effectLst>
                <a:latin typeface="Cooper Black" panose="0208090404030B020404" pitchFamily="18" charset="0"/>
              </a:rPr>
            </a:br>
            <a:endParaRPr lang="en-US" sz="3600" dirty="0"/>
          </a:p>
        </p:txBody>
      </p:sp>
      <p:sp>
        <p:nvSpPr>
          <p:cNvPr id="3" name="Title 2">
            <a:extLst>
              <a:ext uri="{FF2B5EF4-FFF2-40B4-BE49-F238E27FC236}">
                <a16:creationId xmlns:a16="http://schemas.microsoft.com/office/drawing/2014/main" id="{2C323814-D1E1-41F0-AFB5-C9B7D424C71C}"/>
              </a:ext>
            </a:extLst>
          </p:cNvPr>
          <p:cNvSpPr>
            <a:spLocks noGrp="1"/>
          </p:cNvSpPr>
          <p:nvPr>
            <p:ph type="ctrTitle"/>
          </p:nvPr>
        </p:nvSpPr>
        <p:spPr>
          <a:xfrm>
            <a:off x="849086" y="1122364"/>
            <a:ext cx="11038114" cy="1760796"/>
          </a:xfrm>
        </p:spPr>
        <p:txBody>
          <a:bodyPr/>
          <a:lstStyle/>
          <a:p>
            <a:r>
              <a:rPr lang="en-US" dirty="0">
                <a:ln>
                  <a:solidFill>
                    <a:sysClr val="windowText" lastClr="000000"/>
                  </a:solidFill>
                </a:ln>
                <a:solidFill>
                  <a:srgbClr val="66FFFF"/>
                </a:solidFill>
                <a:effectLst>
                  <a:glow rad="101600">
                    <a:schemeClr val="tx1">
                      <a:alpha val="60000"/>
                    </a:schemeClr>
                  </a:glow>
                </a:effectLst>
                <a:latin typeface="Cooper Black" panose="0208090404030B020404" pitchFamily="18" charset="0"/>
              </a:rPr>
              <a:t>HIS CREATION: Gen. 1:1</a:t>
            </a:r>
          </a:p>
        </p:txBody>
      </p:sp>
      <p:sp>
        <p:nvSpPr>
          <p:cNvPr id="5" name="TextBox 4">
            <a:extLst>
              <a:ext uri="{FF2B5EF4-FFF2-40B4-BE49-F238E27FC236}">
                <a16:creationId xmlns:a16="http://schemas.microsoft.com/office/drawing/2014/main" id="{062B9B31-2060-44B7-9DAD-A5E0B17C9026}"/>
              </a:ext>
            </a:extLst>
          </p:cNvPr>
          <p:cNvSpPr txBox="1"/>
          <p:nvPr/>
        </p:nvSpPr>
        <p:spPr>
          <a:xfrm>
            <a:off x="1754155" y="2883160"/>
            <a:ext cx="9423918" cy="4801314"/>
          </a:xfrm>
          <a:prstGeom prst="rect">
            <a:avLst/>
          </a:prstGeom>
          <a:noFill/>
        </p:spPr>
        <p:txBody>
          <a:bodyPr wrap="square" rtlCol="0">
            <a:spAutoFit/>
          </a:bodyPr>
          <a:lstStyle/>
          <a:p>
            <a:r>
              <a:rPr lang="en-US" sz="3600" dirty="0">
                <a:solidFill>
                  <a:schemeClr val="bg1"/>
                </a:solidFill>
                <a:latin typeface="Arial Black" panose="020B0A04020102020204" pitchFamily="34" charset="0"/>
              </a:rPr>
              <a:t>   </a:t>
            </a:r>
            <a:r>
              <a:rPr lang="en-US" sz="5400" dirty="0">
                <a:ln>
                  <a:solidFill>
                    <a:sysClr val="windowText" lastClr="000000"/>
                  </a:solidFill>
                </a:ln>
                <a:solidFill>
                  <a:srgbClr val="FFCCFF"/>
                </a:solidFill>
                <a:effectLst>
                  <a:glow rad="101600">
                    <a:schemeClr val="tx1">
                      <a:alpha val="60000"/>
                    </a:schemeClr>
                  </a:glow>
                </a:effectLst>
                <a:latin typeface="Arial Black" panose="020B0A04020102020204" pitchFamily="34" charset="0"/>
              </a:rPr>
              <a:t>The </a:t>
            </a:r>
            <a:r>
              <a:rPr lang="en-US" sz="5400" u="sng" dirty="0">
                <a:ln>
                  <a:solidFill>
                    <a:sysClr val="windowText" lastClr="000000"/>
                  </a:solidFill>
                </a:ln>
                <a:solidFill>
                  <a:srgbClr val="FFCCFF"/>
                </a:solidFill>
                <a:effectLst>
                  <a:glow rad="101600">
                    <a:schemeClr val="tx1">
                      <a:alpha val="60000"/>
                    </a:schemeClr>
                  </a:glow>
                </a:effectLst>
                <a:latin typeface="Arial Black" panose="020B0A04020102020204" pitchFamily="34" charset="0"/>
              </a:rPr>
              <a:t>Uni</a:t>
            </a:r>
            <a:r>
              <a:rPr lang="en-US" sz="5400" dirty="0">
                <a:ln>
                  <a:solidFill>
                    <a:sysClr val="windowText" lastClr="000000"/>
                  </a:solidFill>
                </a:ln>
                <a:solidFill>
                  <a:srgbClr val="FFCCFF"/>
                </a:solidFill>
                <a:effectLst>
                  <a:glow rad="101600">
                    <a:schemeClr val="tx1">
                      <a:alpha val="60000"/>
                    </a:schemeClr>
                  </a:glow>
                </a:effectLst>
                <a:latin typeface="Arial Black" panose="020B0A04020102020204" pitchFamily="34" charset="0"/>
              </a:rPr>
              <a:t>verse:</a:t>
            </a:r>
          </a:p>
          <a:p>
            <a:r>
              <a:rPr lang="en-US" sz="3600" dirty="0">
                <a:ln>
                  <a:solidFill>
                    <a:sysClr val="windowText" lastClr="000000"/>
                  </a:solidFill>
                </a:ln>
                <a:solidFill>
                  <a:schemeClr val="bg1"/>
                </a:solidFill>
                <a:effectLst>
                  <a:glow rad="101600">
                    <a:schemeClr val="tx1">
                      <a:alpha val="60000"/>
                    </a:schemeClr>
                  </a:glow>
                </a:effectLst>
                <a:latin typeface="Arial Black" panose="020B0A04020102020204" pitchFamily="34" charset="0"/>
              </a:rPr>
              <a:t>        “</a:t>
            </a:r>
            <a:r>
              <a:rPr lang="en-US" sz="3600" i="1" dirty="0">
                <a:ln>
                  <a:solidFill>
                    <a:sysClr val="windowText" lastClr="000000"/>
                  </a:solidFill>
                </a:ln>
                <a:solidFill>
                  <a:schemeClr val="bg1"/>
                </a:solidFill>
                <a:effectLst>
                  <a:glow rad="101600">
                    <a:schemeClr val="tx1">
                      <a:alpha val="60000"/>
                    </a:schemeClr>
                  </a:glow>
                </a:effectLst>
                <a:latin typeface="Arial Black" panose="020B0A04020102020204" pitchFamily="34" charset="0"/>
              </a:rPr>
              <a:t>In the beginning </a:t>
            </a:r>
            <a:r>
              <a:rPr lang="en-US" sz="3600" dirty="0">
                <a:ln>
                  <a:solidFill>
                    <a:sysClr val="windowText" lastClr="000000"/>
                  </a:solidFill>
                </a:ln>
                <a:solidFill>
                  <a:srgbClr val="FFFF00"/>
                </a:solidFill>
                <a:effectLst>
                  <a:glow rad="101600">
                    <a:schemeClr val="tx1">
                      <a:alpha val="60000"/>
                    </a:schemeClr>
                  </a:glow>
                </a:effectLst>
                <a:latin typeface="Arial Black" panose="020B0A04020102020204" pitchFamily="34" charset="0"/>
              </a:rPr>
              <a:t>(time)</a:t>
            </a:r>
          </a:p>
          <a:p>
            <a:r>
              <a:rPr lang="en-US" sz="3600" dirty="0">
                <a:ln>
                  <a:solidFill>
                    <a:sysClr val="windowText" lastClr="000000"/>
                  </a:solidFill>
                </a:ln>
                <a:solidFill>
                  <a:schemeClr val="bg1"/>
                </a:solidFill>
                <a:effectLst>
                  <a:glow rad="101600">
                    <a:schemeClr val="tx1">
                      <a:alpha val="60000"/>
                    </a:schemeClr>
                  </a:glow>
                </a:effectLst>
                <a:latin typeface="Arial Black" panose="020B0A04020102020204" pitchFamily="34" charset="0"/>
              </a:rPr>
              <a:t>        </a:t>
            </a:r>
            <a:r>
              <a:rPr lang="en-US" sz="3600" i="1" dirty="0">
                <a:ln>
                  <a:solidFill>
                    <a:sysClr val="windowText" lastClr="000000"/>
                  </a:solidFill>
                </a:ln>
                <a:solidFill>
                  <a:schemeClr val="bg1"/>
                </a:solidFill>
                <a:effectLst>
                  <a:glow rad="101600">
                    <a:schemeClr val="tx1">
                      <a:alpha val="60000"/>
                    </a:schemeClr>
                  </a:glow>
                </a:effectLst>
                <a:latin typeface="Arial Black" panose="020B0A04020102020204" pitchFamily="34" charset="0"/>
              </a:rPr>
              <a:t>God created </a:t>
            </a:r>
            <a:r>
              <a:rPr lang="en-US" sz="3600" dirty="0">
                <a:ln>
                  <a:solidFill>
                    <a:sysClr val="windowText" lastClr="000000"/>
                  </a:solidFill>
                </a:ln>
                <a:solidFill>
                  <a:srgbClr val="FFFF00"/>
                </a:solidFill>
                <a:effectLst>
                  <a:glow rad="101600">
                    <a:schemeClr val="tx1">
                      <a:alpha val="60000"/>
                    </a:schemeClr>
                  </a:glow>
                </a:effectLst>
                <a:latin typeface="Arial Black" panose="020B0A04020102020204" pitchFamily="34" charset="0"/>
              </a:rPr>
              <a:t>(energy)</a:t>
            </a:r>
          </a:p>
          <a:p>
            <a:r>
              <a:rPr lang="en-US" sz="3600" dirty="0">
                <a:ln>
                  <a:solidFill>
                    <a:sysClr val="windowText" lastClr="000000"/>
                  </a:solidFill>
                </a:ln>
                <a:solidFill>
                  <a:schemeClr val="bg1"/>
                </a:solidFill>
                <a:effectLst>
                  <a:glow rad="101600">
                    <a:schemeClr val="tx1">
                      <a:alpha val="60000"/>
                    </a:schemeClr>
                  </a:glow>
                </a:effectLst>
                <a:latin typeface="Arial Black" panose="020B0A04020102020204" pitchFamily="34" charset="0"/>
              </a:rPr>
              <a:t>        </a:t>
            </a:r>
            <a:r>
              <a:rPr lang="en-US" sz="3600" i="1" dirty="0">
                <a:ln>
                  <a:solidFill>
                    <a:sysClr val="windowText" lastClr="000000"/>
                  </a:solidFill>
                </a:ln>
                <a:solidFill>
                  <a:schemeClr val="bg1"/>
                </a:solidFill>
                <a:effectLst>
                  <a:glow rad="101600">
                    <a:schemeClr val="tx1">
                      <a:alpha val="60000"/>
                    </a:schemeClr>
                  </a:glow>
                </a:effectLst>
                <a:latin typeface="Arial Black" panose="020B0A04020102020204" pitchFamily="34" charset="0"/>
              </a:rPr>
              <a:t>the heaven </a:t>
            </a:r>
            <a:r>
              <a:rPr lang="en-US" sz="3600" dirty="0">
                <a:ln>
                  <a:solidFill>
                    <a:sysClr val="windowText" lastClr="000000"/>
                  </a:solidFill>
                </a:ln>
                <a:solidFill>
                  <a:srgbClr val="FFFF00"/>
                </a:solidFill>
                <a:effectLst>
                  <a:glow rad="101600">
                    <a:schemeClr val="tx1">
                      <a:alpha val="60000"/>
                    </a:schemeClr>
                  </a:glow>
                </a:effectLst>
                <a:latin typeface="Arial Black" panose="020B0A04020102020204" pitchFamily="34" charset="0"/>
              </a:rPr>
              <a:t>(space)</a:t>
            </a:r>
          </a:p>
          <a:p>
            <a:r>
              <a:rPr lang="en-US" sz="3600" dirty="0">
                <a:ln>
                  <a:solidFill>
                    <a:sysClr val="windowText" lastClr="000000"/>
                  </a:solidFill>
                </a:ln>
                <a:solidFill>
                  <a:schemeClr val="bg1"/>
                </a:solidFill>
                <a:effectLst>
                  <a:glow rad="101600">
                    <a:schemeClr val="tx1">
                      <a:alpha val="60000"/>
                    </a:schemeClr>
                  </a:glow>
                </a:effectLst>
                <a:latin typeface="Arial Black" panose="020B0A04020102020204" pitchFamily="34" charset="0"/>
              </a:rPr>
              <a:t>        </a:t>
            </a:r>
            <a:r>
              <a:rPr lang="en-US" sz="3600" i="1" dirty="0">
                <a:ln>
                  <a:solidFill>
                    <a:sysClr val="windowText" lastClr="000000"/>
                  </a:solidFill>
                </a:ln>
                <a:solidFill>
                  <a:schemeClr val="bg1"/>
                </a:solidFill>
                <a:effectLst>
                  <a:glow rad="101600">
                    <a:schemeClr val="tx1">
                      <a:alpha val="60000"/>
                    </a:schemeClr>
                  </a:glow>
                </a:effectLst>
                <a:latin typeface="Arial Black" panose="020B0A04020102020204" pitchFamily="34" charset="0"/>
              </a:rPr>
              <a:t>and the earth.” </a:t>
            </a:r>
            <a:r>
              <a:rPr lang="en-US" sz="3600" dirty="0">
                <a:ln>
                  <a:solidFill>
                    <a:sysClr val="windowText" lastClr="000000"/>
                  </a:solidFill>
                </a:ln>
                <a:solidFill>
                  <a:srgbClr val="FFFF00"/>
                </a:solidFill>
                <a:effectLst>
                  <a:glow rad="101600">
                    <a:schemeClr val="tx1">
                      <a:alpha val="60000"/>
                    </a:schemeClr>
                  </a:glow>
                </a:effectLst>
                <a:latin typeface="Arial Black" panose="020B0A04020102020204" pitchFamily="34" charset="0"/>
              </a:rPr>
              <a:t>(matter)</a:t>
            </a:r>
          </a:p>
          <a:p>
            <a:endParaRPr lang="en-US" sz="3600" dirty="0">
              <a:ln>
                <a:solidFill>
                  <a:sysClr val="windowText" lastClr="000000"/>
                </a:solidFill>
              </a:ln>
              <a:solidFill>
                <a:schemeClr val="bg1"/>
              </a:solidFill>
              <a:effectLst>
                <a:glow rad="101600">
                  <a:schemeClr val="tx1">
                    <a:alpha val="60000"/>
                  </a:schemeClr>
                </a:glow>
              </a:effectLst>
              <a:latin typeface="Arial Black" panose="020B0A04020102020204" pitchFamily="34" charset="0"/>
            </a:endParaRPr>
          </a:p>
          <a:p>
            <a:endParaRPr lang="en-US" sz="3600" dirty="0">
              <a:ln>
                <a:solidFill>
                  <a:sysClr val="windowText" lastClr="000000"/>
                </a:solidFill>
              </a:ln>
              <a:solidFill>
                <a:schemeClr val="bg1"/>
              </a:solidFill>
              <a:effectLst>
                <a:glow rad="101600">
                  <a:schemeClr val="tx1">
                    <a:alpha val="60000"/>
                  </a:schemeClr>
                </a:glow>
              </a:effectLst>
              <a:latin typeface="Arial Black" panose="020B0A04020102020204" pitchFamily="34" charset="0"/>
            </a:endParaRPr>
          </a:p>
          <a:p>
            <a:r>
              <a:rPr lang="en-US" sz="3600" dirty="0">
                <a:ln>
                  <a:solidFill>
                    <a:sysClr val="windowText" lastClr="000000"/>
                  </a:solidFill>
                </a:ln>
                <a:solidFill>
                  <a:schemeClr val="bg1"/>
                </a:solidFill>
                <a:effectLst>
                  <a:glow rad="101600">
                    <a:schemeClr val="tx1">
                      <a:alpha val="60000"/>
                    </a:schemeClr>
                  </a:glow>
                </a:effectLst>
                <a:latin typeface="Arial Black" panose="020B0A04020102020204" pitchFamily="34" charset="0"/>
              </a:rPr>
              <a:t>     </a:t>
            </a:r>
          </a:p>
        </p:txBody>
      </p:sp>
      <p:sp>
        <p:nvSpPr>
          <p:cNvPr id="2" name="TextBox 1">
            <a:extLst>
              <a:ext uri="{FF2B5EF4-FFF2-40B4-BE49-F238E27FC236}">
                <a16:creationId xmlns:a16="http://schemas.microsoft.com/office/drawing/2014/main" id="{33F239B0-1B5F-4D16-9367-0445A734A259}"/>
              </a:ext>
            </a:extLst>
          </p:cNvPr>
          <p:cNvSpPr txBox="1"/>
          <p:nvPr/>
        </p:nvSpPr>
        <p:spPr>
          <a:xfrm rot="910551">
            <a:off x="8799598" y="4600520"/>
            <a:ext cx="3358303" cy="707886"/>
          </a:xfrm>
          <a:prstGeom prst="rect">
            <a:avLst/>
          </a:prstGeom>
          <a:noFill/>
        </p:spPr>
        <p:txBody>
          <a:bodyPr wrap="square" rtlCol="0">
            <a:spAutoFit/>
          </a:bodyPr>
          <a:lstStyle/>
          <a:p>
            <a:r>
              <a:rPr lang="en-US" sz="4000" dirty="0">
                <a:highlight>
                  <a:srgbClr val="FFFF00"/>
                </a:highlight>
                <a:latin typeface="Arial Black" panose="020B0A04020102020204" pitchFamily="34" charset="0"/>
              </a:rPr>
              <a:t>MEMORIZE</a:t>
            </a:r>
          </a:p>
        </p:txBody>
      </p:sp>
    </p:spTree>
    <p:extLst>
      <p:ext uri="{BB962C8B-B14F-4D97-AF65-F5344CB8AC3E}">
        <p14:creationId xmlns:p14="http://schemas.microsoft.com/office/powerpoint/2010/main" val="288280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4" dur="500"/>
                                        <p:tgtEl>
                                          <p:spTgt spid="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EF2E1-F5A6-4B99-B0E4-71F1FF51331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A6B106B-81A6-448C-BE87-5E6264413A17}"/>
              </a:ext>
            </a:extLst>
          </p:cNvPr>
          <p:cNvSpPr>
            <a:spLocks noGrp="1"/>
          </p:cNvSpPr>
          <p:nvPr>
            <p:ph type="subTitle" idx="1"/>
          </p:nvPr>
        </p:nvSpPr>
        <p:spPr/>
        <p:txBody>
          <a:bodyPr/>
          <a:lstStyle/>
          <a:p>
            <a:endParaRPr lang="en-US"/>
          </a:p>
        </p:txBody>
      </p:sp>
      <p:pic>
        <p:nvPicPr>
          <p:cNvPr id="5122" name="Picture 2" descr="Related image">
            <a:extLst>
              <a:ext uri="{FF2B5EF4-FFF2-40B4-BE49-F238E27FC236}">
                <a16:creationId xmlns:a16="http://schemas.microsoft.com/office/drawing/2014/main" id="{7DC96C81-D2E7-4A6A-9326-E4A6F9F725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7545" y="203806"/>
            <a:ext cx="8576910" cy="6272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828817"/>
      </p:ext>
    </p:extLst>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Related image">
            <a:extLst>
              <a:ext uri="{FF2B5EF4-FFF2-40B4-BE49-F238E27FC236}">
                <a16:creationId xmlns:a16="http://schemas.microsoft.com/office/drawing/2014/main" id="{9CB906F3-08A3-44A3-B120-73729ED3E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43001"/>
            <a:ext cx="12192001" cy="91440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9D5407F-962F-479D-9E8C-BA5102C85857}"/>
              </a:ext>
            </a:extLst>
          </p:cNvPr>
          <p:cNvSpPr>
            <a:spLocks noGrp="1"/>
          </p:cNvSpPr>
          <p:nvPr>
            <p:ph type="ctrTitle"/>
          </p:nvPr>
        </p:nvSpPr>
        <p:spPr>
          <a:xfrm>
            <a:off x="519544" y="194107"/>
            <a:ext cx="11152909" cy="2119601"/>
          </a:xfrm>
        </p:spPr>
        <p:txBody>
          <a:bodyPr>
            <a:normAutofit/>
          </a:bodyPr>
          <a:lstStyle/>
          <a:p>
            <a:r>
              <a:rPr lang="en-US" sz="7200" dirty="0">
                <a:ln>
                  <a:solidFill>
                    <a:schemeClr val="tx1"/>
                  </a:solidFill>
                </a:ln>
                <a:solidFill>
                  <a:srgbClr val="FFFF00"/>
                </a:solidFill>
                <a:effectLst>
                  <a:glow rad="101600">
                    <a:schemeClr val="tx1">
                      <a:alpha val="60000"/>
                    </a:schemeClr>
                  </a:glow>
                </a:effectLst>
                <a:latin typeface="Arial Black" panose="020B0A04020102020204" pitchFamily="34" charset="0"/>
              </a:rPr>
              <a:t>RECENT CREATION:</a:t>
            </a:r>
            <a:br>
              <a:rPr lang="en-US" sz="7200" dirty="0">
                <a:ln>
                  <a:solidFill>
                    <a:schemeClr val="tx1"/>
                  </a:solidFill>
                </a:ln>
                <a:solidFill>
                  <a:srgbClr val="FFFF00"/>
                </a:solidFill>
                <a:effectLst>
                  <a:glow rad="101600">
                    <a:schemeClr val="tx1">
                      <a:alpha val="60000"/>
                    </a:schemeClr>
                  </a:glow>
                </a:effectLst>
                <a:latin typeface="Arial Black" panose="020B0A04020102020204" pitchFamily="34" charset="0"/>
              </a:rPr>
            </a:br>
            <a:r>
              <a:rPr lang="en-US" sz="7200" i="1" dirty="0">
                <a:ln>
                  <a:solidFill>
                    <a:schemeClr val="tx1"/>
                  </a:solidFill>
                </a:ln>
                <a:solidFill>
                  <a:srgbClr val="FFFF00"/>
                </a:solidFill>
                <a:effectLst>
                  <a:glow rad="101600">
                    <a:schemeClr val="tx1">
                      <a:alpha val="60000"/>
                    </a:schemeClr>
                  </a:glow>
                </a:effectLst>
                <a:latin typeface="Arial Black" panose="020B0A04020102020204" pitchFamily="34" charset="0"/>
              </a:rPr>
              <a:t>The Bible View</a:t>
            </a:r>
          </a:p>
        </p:txBody>
      </p:sp>
      <p:sp>
        <p:nvSpPr>
          <p:cNvPr id="3" name="Subtitle 2">
            <a:extLst>
              <a:ext uri="{FF2B5EF4-FFF2-40B4-BE49-F238E27FC236}">
                <a16:creationId xmlns:a16="http://schemas.microsoft.com/office/drawing/2014/main" id="{8BDBAE55-473B-4460-A3CF-B82559AD251D}"/>
              </a:ext>
            </a:extLst>
          </p:cNvPr>
          <p:cNvSpPr>
            <a:spLocks noGrp="1"/>
          </p:cNvSpPr>
          <p:nvPr>
            <p:ph type="subTitle" idx="1"/>
          </p:nvPr>
        </p:nvSpPr>
        <p:spPr>
          <a:xfrm>
            <a:off x="519543" y="2313708"/>
            <a:ext cx="11035147" cy="3893128"/>
          </a:xfrm>
        </p:spPr>
        <p:txBody>
          <a:bodyPr>
            <a:normAutofit lnSpcReduction="10000"/>
          </a:bodyPr>
          <a:lstStyle/>
          <a:p>
            <a:r>
              <a:rPr lang="en-US" sz="4400" i="1" dirty="0">
                <a:ln>
                  <a:solidFill>
                    <a:schemeClr val="tx1"/>
                  </a:solidFill>
                </a:ln>
                <a:solidFill>
                  <a:srgbClr val="66FFFF"/>
                </a:solidFill>
                <a:effectLst>
                  <a:glow rad="101600">
                    <a:schemeClr val="tx1">
                      <a:alpha val="60000"/>
                    </a:schemeClr>
                  </a:glow>
                </a:effectLst>
                <a:latin typeface="Arial Black" panose="020B0A04020102020204" pitchFamily="34" charset="0"/>
              </a:rPr>
              <a:t>Considers Genesis 1 an outline             of creation: </a:t>
            </a:r>
          </a:p>
          <a:p>
            <a:r>
              <a:rPr lang="en-US" sz="4400" dirty="0">
                <a:ln>
                  <a:solidFill>
                    <a:schemeClr val="tx1"/>
                  </a:solidFill>
                </a:ln>
                <a:solidFill>
                  <a:srgbClr val="66FFFF"/>
                </a:solidFill>
                <a:effectLst>
                  <a:glow rad="101600">
                    <a:schemeClr val="tx1">
                      <a:alpha val="60000"/>
                    </a:schemeClr>
                  </a:glow>
                </a:effectLst>
                <a:latin typeface="Arial Black" panose="020B0A04020102020204" pitchFamily="34" charset="0"/>
              </a:rPr>
              <a:t>Gen. 1:1 </a:t>
            </a:r>
            <a:r>
              <a:rPr lang="en-US" sz="4400" dirty="0">
                <a:ln>
                  <a:solidFill>
                    <a:schemeClr val="tx1"/>
                  </a:solidFill>
                </a:ln>
                <a:solidFill>
                  <a:schemeClr val="bg1"/>
                </a:solidFill>
                <a:effectLst>
                  <a:glow rad="101600">
                    <a:schemeClr val="tx1">
                      <a:alpha val="60000"/>
                    </a:schemeClr>
                  </a:glow>
                </a:effectLst>
                <a:latin typeface="Arial Black" panose="020B0A04020102020204" pitchFamily="34" charset="0"/>
              </a:rPr>
              <a:t>Introductory Sentence</a:t>
            </a:r>
          </a:p>
          <a:p>
            <a:r>
              <a:rPr lang="en-US" sz="4400" dirty="0">
                <a:ln>
                  <a:solidFill>
                    <a:schemeClr val="tx1"/>
                  </a:solidFill>
                </a:ln>
                <a:solidFill>
                  <a:srgbClr val="66FFFF"/>
                </a:solidFill>
                <a:effectLst>
                  <a:glow rad="101600">
                    <a:schemeClr val="tx1">
                      <a:alpha val="60000"/>
                    </a:schemeClr>
                  </a:glow>
                </a:effectLst>
                <a:latin typeface="Arial Black" panose="020B0A04020102020204" pitchFamily="34" charset="0"/>
              </a:rPr>
              <a:t>Gen. 1:2  </a:t>
            </a:r>
            <a:r>
              <a:rPr lang="en-US" sz="4400" i="1" dirty="0">
                <a:ln>
                  <a:solidFill>
                    <a:schemeClr val="tx1"/>
                  </a:solidFill>
                </a:ln>
                <a:solidFill>
                  <a:schemeClr val="bg1"/>
                </a:solidFill>
                <a:effectLst>
                  <a:glow rad="101600">
                    <a:schemeClr val="tx1">
                      <a:alpha val="60000"/>
                    </a:schemeClr>
                  </a:glow>
                </a:effectLst>
                <a:latin typeface="Arial Black" panose="020B0A04020102020204" pitchFamily="34" charset="0"/>
              </a:rPr>
              <a:t>“was”  </a:t>
            </a:r>
            <a:r>
              <a:rPr lang="en-US" sz="4400" dirty="0">
                <a:ln>
                  <a:solidFill>
                    <a:schemeClr val="tx1"/>
                  </a:solidFill>
                </a:ln>
                <a:solidFill>
                  <a:schemeClr val="bg1"/>
                </a:solidFill>
                <a:effectLst>
                  <a:glow rad="101600">
                    <a:schemeClr val="tx1">
                      <a:alpha val="60000"/>
                    </a:schemeClr>
                  </a:glow>
                </a:effectLst>
                <a:latin typeface="Arial Black" panose="020B0A04020102020204" pitchFamily="34" charset="0"/>
              </a:rPr>
              <a:t>not </a:t>
            </a:r>
            <a:r>
              <a:rPr lang="en-US" sz="4400" i="1" dirty="0">
                <a:ln>
                  <a:solidFill>
                    <a:schemeClr val="tx1"/>
                  </a:solidFill>
                </a:ln>
                <a:solidFill>
                  <a:schemeClr val="bg1"/>
                </a:solidFill>
                <a:effectLst>
                  <a:glow rad="101600">
                    <a:schemeClr val="tx1">
                      <a:alpha val="60000"/>
                    </a:schemeClr>
                  </a:glow>
                </a:effectLst>
                <a:latin typeface="Arial Black" panose="020B0A04020102020204" pitchFamily="34" charset="0"/>
              </a:rPr>
              <a:t>“became”</a:t>
            </a:r>
          </a:p>
          <a:p>
            <a:r>
              <a:rPr lang="en-US" sz="4400" dirty="0">
                <a:ln>
                  <a:solidFill>
                    <a:schemeClr val="tx1"/>
                  </a:solidFill>
                </a:ln>
                <a:solidFill>
                  <a:srgbClr val="66FFFF"/>
                </a:solidFill>
                <a:effectLst>
                  <a:glow rad="101600">
                    <a:schemeClr val="tx1">
                      <a:alpha val="60000"/>
                    </a:schemeClr>
                  </a:glow>
                </a:effectLst>
                <a:latin typeface="Arial Black" panose="020B0A04020102020204" pitchFamily="34" charset="0"/>
              </a:rPr>
              <a:t>Gen. 1:3ff  </a:t>
            </a:r>
            <a:r>
              <a:rPr lang="en-US" sz="4400" dirty="0">
                <a:ln>
                  <a:solidFill>
                    <a:schemeClr val="tx1"/>
                  </a:solidFill>
                </a:ln>
                <a:solidFill>
                  <a:schemeClr val="bg1"/>
                </a:solidFill>
                <a:effectLst>
                  <a:glow rad="101600">
                    <a:schemeClr val="tx1">
                      <a:alpha val="60000"/>
                    </a:schemeClr>
                  </a:glow>
                </a:effectLst>
                <a:latin typeface="Arial Black" panose="020B0A04020102020204" pitchFamily="34" charset="0"/>
              </a:rPr>
              <a:t>Details of creation</a:t>
            </a:r>
          </a:p>
          <a:p>
            <a:r>
              <a:rPr lang="en-US" sz="4400" i="1" dirty="0">
                <a:ln>
                  <a:solidFill>
                    <a:schemeClr val="tx1"/>
                  </a:solidFill>
                </a:ln>
                <a:solidFill>
                  <a:srgbClr val="66FFFF"/>
                </a:solidFill>
                <a:effectLst>
                  <a:glow rad="101600">
                    <a:schemeClr val="tx1">
                      <a:alpha val="60000"/>
                    </a:schemeClr>
                  </a:glow>
                </a:effectLst>
                <a:latin typeface="Arial Black" panose="020B0A04020102020204" pitchFamily="34" charset="0"/>
              </a:rPr>
              <a:t>(Day 1, 2, 3 etc.)</a:t>
            </a:r>
          </a:p>
        </p:txBody>
      </p:sp>
    </p:spTree>
    <p:extLst>
      <p:ext uri="{BB962C8B-B14F-4D97-AF65-F5344CB8AC3E}">
        <p14:creationId xmlns:p14="http://schemas.microsoft.com/office/powerpoint/2010/main" val="25119959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8DCD6-51D5-4ED2-88F8-CE765CCFFD5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6F1E396-E006-4F2F-97C5-82A86544E8AB}"/>
              </a:ext>
            </a:extLst>
          </p:cNvPr>
          <p:cNvSpPr>
            <a:spLocks noGrp="1"/>
          </p:cNvSpPr>
          <p:nvPr>
            <p:ph type="subTitle" idx="1"/>
          </p:nvPr>
        </p:nvSpPr>
        <p:spPr/>
        <p:txBody>
          <a:bodyPr/>
          <a:lstStyle/>
          <a:p>
            <a:endParaRPr lang="en-US"/>
          </a:p>
        </p:txBody>
      </p:sp>
      <p:pic>
        <p:nvPicPr>
          <p:cNvPr id="7170" name="Picture 2" descr="Image result for 7 days of creation">
            <a:extLst>
              <a:ext uri="{FF2B5EF4-FFF2-40B4-BE49-F238E27FC236}">
                <a16:creationId xmlns:a16="http://schemas.microsoft.com/office/drawing/2014/main" id="{A4D4D92B-1D1F-47C7-895A-AA986D4F0E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7232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575165"/>
      </p:ext>
    </p:extLst>
  </p:cSld>
  <p:clrMapOvr>
    <a:masterClrMapping/>
  </p:clrMapOvr>
  <p:transition spd="slow">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scroll">
            <a:extLst>
              <a:ext uri="{FF2B5EF4-FFF2-40B4-BE49-F238E27FC236}">
                <a16:creationId xmlns:a16="http://schemas.microsoft.com/office/drawing/2014/main" id="{1DA901FE-DD8A-4924-A56E-F62C2BC44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482" y="-317241"/>
            <a:ext cx="13538719" cy="75204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ABA7755-7134-4943-A6ED-5EE215EBBE5C}"/>
              </a:ext>
            </a:extLst>
          </p:cNvPr>
          <p:cNvSpPr>
            <a:spLocks noGrp="1"/>
          </p:cNvSpPr>
          <p:nvPr>
            <p:ph type="ctrTitle"/>
          </p:nvPr>
        </p:nvSpPr>
        <p:spPr>
          <a:xfrm>
            <a:off x="1524000" y="1214438"/>
            <a:ext cx="9144000" cy="2387600"/>
          </a:xfrm>
        </p:spPr>
        <p:txBody>
          <a:bodyPr>
            <a:normAutofit/>
          </a:bodyPr>
          <a:lstStyle/>
          <a:p>
            <a:r>
              <a:rPr lang="en-US" sz="4400" dirty="0">
                <a:latin typeface="Arial Black" panose="020B0A04020102020204" pitchFamily="34" charset="0"/>
              </a:rPr>
              <a:t>The Dispensational Approach to                     God’s Word:</a:t>
            </a:r>
          </a:p>
        </p:txBody>
      </p:sp>
      <p:sp>
        <p:nvSpPr>
          <p:cNvPr id="3" name="Subtitle 2">
            <a:extLst>
              <a:ext uri="{FF2B5EF4-FFF2-40B4-BE49-F238E27FC236}">
                <a16:creationId xmlns:a16="http://schemas.microsoft.com/office/drawing/2014/main" id="{671E08D7-72A5-4C6A-9E1B-5F6133EAF008}"/>
              </a:ext>
            </a:extLst>
          </p:cNvPr>
          <p:cNvSpPr>
            <a:spLocks noGrp="1"/>
          </p:cNvSpPr>
          <p:nvPr>
            <p:ph type="subTitle" idx="1"/>
          </p:nvPr>
        </p:nvSpPr>
        <p:spPr>
          <a:xfrm>
            <a:off x="1343608" y="3602038"/>
            <a:ext cx="9511428" cy="1655762"/>
          </a:xfrm>
        </p:spPr>
        <p:txBody>
          <a:bodyPr>
            <a:noAutofit/>
          </a:bodyPr>
          <a:lstStyle/>
          <a:p>
            <a:r>
              <a:rPr lang="en-US" sz="2800" dirty="0">
                <a:effectLst>
                  <a:glow rad="101600">
                    <a:schemeClr val="bg1">
                      <a:alpha val="60000"/>
                    </a:schemeClr>
                  </a:glow>
                </a:effectLst>
                <a:latin typeface="Cooper Black" panose="0208090404030B020404" pitchFamily="18" charset="0"/>
              </a:rPr>
              <a:t>SCRIPTURE MUST BE ACCEPTED AS GOD’S WORD</a:t>
            </a:r>
          </a:p>
          <a:p>
            <a:r>
              <a:rPr lang="en-US" sz="2800" dirty="0">
                <a:effectLst>
                  <a:glow rad="101600">
                    <a:schemeClr val="bg1">
                      <a:alpha val="60000"/>
                    </a:schemeClr>
                  </a:glow>
                </a:effectLst>
                <a:latin typeface="Cooper Black" panose="0208090404030B020404" pitchFamily="18" charset="0"/>
              </a:rPr>
              <a:t>SCRIPTURE MUST BE INTERPRETED LITERALLY</a:t>
            </a:r>
          </a:p>
          <a:p>
            <a:r>
              <a:rPr lang="en-US" sz="2800" dirty="0">
                <a:effectLst>
                  <a:glow rad="101600">
                    <a:schemeClr val="bg1">
                      <a:alpha val="60000"/>
                    </a:schemeClr>
                  </a:glow>
                </a:effectLst>
                <a:latin typeface="Cooper Black" panose="0208090404030B020404" pitchFamily="18" charset="0"/>
              </a:rPr>
              <a:t>SCRIPTURE MUST NOT BE SPIRITUALIZED</a:t>
            </a:r>
          </a:p>
        </p:txBody>
      </p:sp>
      <p:sp>
        <p:nvSpPr>
          <p:cNvPr id="5" name="TextBox 4">
            <a:extLst>
              <a:ext uri="{FF2B5EF4-FFF2-40B4-BE49-F238E27FC236}">
                <a16:creationId xmlns:a16="http://schemas.microsoft.com/office/drawing/2014/main" id="{4A028950-D969-4BAF-A918-2C51D88CD84D}"/>
              </a:ext>
            </a:extLst>
          </p:cNvPr>
          <p:cNvSpPr txBox="1"/>
          <p:nvPr/>
        </p:nvSpPr>
        <p:spPr>
          <a:xfrm rot="20972173">
            <a:off x="1616628" y="2161696"/>
            <a:ext cx="1968759" cy="1200329"/>
          </a:xfrm>
          <a:prstGeom prst="rect">
            <a:avLst/>
          </a:prstGeom>
          <a:noFill/>
        </p:spPr>
        <p:txBody>
          <a:bodyPr wrap="square" rtlCol="0">
            <a:spAutoFit/>
          </a:bodyPr>
          <a:lstStyle/>
          <a:p>
            <a:r>
              <a:rPr lang="en-US" sz="3600" i="1" dirty="0">
                <a:solidFill>
                  <a:srgbClr val="C00000"/>
                </a:solidFill>
                <a:latin typeface="Arial Black" panose="020B0A04020102020204" pitchFamily="34" charset="0"/>
              </a:rPr>
              <a:t>“AS” – “LIKE”</a:t>
            </a:r>
          </a:p>
        </p:txBody>
      </p:sp>
    </p:spTree>
    <p:extLst>
      <p:ext uri="{BB962C8B-B14F-4D97-AF65-F5344CB8AC3E}">
        <p14:creationId xmlns:p14="http://schemas.microsoft.com/office/powerpoint/2010/main" val="3644371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E4B4A-371E-4D3B-B6B4-F7746619D04F}"/>
              </a:ext>
            </a:extLst>
          </p:cNvPr>
          <p:cNvSpPr>
            <a:spLocks noGrp="1"/>
          </p:cNvSpPr>
          <p:nvPr>
            <p:ph type="ctrTitle"/>
          </p:nvPr>
        </p:nvSpPr>
        <p:spPr>
          <a:xfrm>
            <a:off x="117993" y="2965854"/>
            <a:ext cx="2441510" cy="980930"/>
          </a:xfrm>
        </p:spPr>
        <p:txBody>
          <a:bodyPr>
            <a:normAutofit fontScale="90000"/>
          </a:bodyPr>
          <a:lstStyle/>
          <a:p>
            <a:r>
              <a:rPr lang="en-US" sz="3600" dirty="0">
                <a:latin typeface="Arial Black" panose="020B0A04020102020204" pitchFamily="34" charset="0"/>
              </a:rPr>
              <a:t>Dr. Tony Evans</a:t>
            </a:r>
          </a:p>
        </p:txBody>
      </p:sp>
      <p:sp>
        <p:nvSpPr>
          <p:cNvPr id="3" name="Subtitle 2">
            <a:extLst>
              <a:ext uri="{FF2B5EF4-FFF2-40B4-BE49-F238E27FC236}">
                <a16:creationId xmlns:a16="http://schemas.microsoft.com/office/drawing/2014/main" id="{57DDD9FF-A76C-4B6E-B2FB-D637D6F40812}"/>
              </a:ext>
            </a:extLst>
          </p:cNvPr>
          <p:cNvSpPr>
            <a:spLocks noGrp="1"/>
          </p:cNvSpPr>
          <p:nvPr>
            <p:ph type="subTitle" idx="1"/>
          </p:nvPr>
        </p:nvSpPr>
        <p:spPr>
          <a:xfrm>
            <a:off x="2705878" y="391885"/>
            <a:ext cx="7896808" cy="6111551"/>
          </a:xfrm>
        </p:spPr>
        <p:txBody>
          <a:bodyPr>
            <a:normAutofit/>
          </a:bodyPr>
          <a:lstStyle/>
          <a:p>
            <a:r>
              <a:rPr lang="en-US" sz="4000" i="1" dirty="0">
                <a:latin typeface="Arial Black" panose="020B0A04020102020204" pitchFamily="34" charset="0"/>
              </a:rPr>
              <a:t>No study of God can be said to be comprehensive for 3 reasons…</a:t>
            </a:r>
          </a:p>
          <a:p>
            <a:endParaRPr lang="en-US" sz="4000" dirty="0">
              <a:solidFill>
                <a:schemeClr val="accent1">
                  <a:lumMod val="75000"/>
                </a:schemeClr>
              </a:solidFill>
              <a:latin typeface="Arial Black" panose="020B0A04020102020204" pitchFamily="34" charset="0"/>
            </a:endParaRPr>
          </a:p>
          <a:p>
            <a:pPr marL="514350" indent="-514350">
              <a:buAutoNum type="arabicPeriod"/>
            </a:pPr>
            <a:r>
              <a:rPr lang="en-US" sz="4000" dirty="0">
                <a:solidFill>
                  <a:schemeClr val="accent1">
                    <a:lumMod val="75000"/>
                  </a:schemeClr>
                </a:solidFill>
                <a:latin typeface="Arial Black" panose="020B0A04020102020204" pitchFamily="34" charset="0"/>
              </a:rPr>
              <a:t> Limitation of the human mind.</a:t>
            </a:r>
          </a:p>
          <a:p>
            <a:pPr marL="514350" indent="-514350">
              <a:buAutoNum type="arabicPeriod"/>
            </a:pPr>
            <a:r>
              <a:rPr lang="en-US" sz="4000" dirty="0">
                <a:solidFill>
                  <a:srgbClr val="C00000"/>
                </a:solidFill>
                <a:latin typeface="Arial Black" panose="020B0A04020102020204" pitchFamily="34" charset="0"/>
              </a:rPr>
              <a:t> The moral problem (sin)</a:t>
            </a:r>
          </a:p>
          <a:p>
            <a:pPr marL="514350" indent="-514350">
              <a:buAutoNum type="arabicPeriod"/>
            </a:pPr>
            <a:r>
              <a:rPr lang="en-US" sz="4000" dirty="0">
                <a:solidFill>
                  <a:srgbClr val="00B050"/>
                </a:solidFill>
                <a:latin typeface="Arial Black" panose="020B0A04020102020204" pitchFamily="34" charset="0"/>
              </a:rPr>
              <a:t> A resource problem</a:t>
            </a:r>
          </a:p>
          <a:p>
            <a:pPr marL="514350" indent="-514350">
              <a:buAutoNum type="arabicPeriod"/>
            </a:pPr>
            <a:endParaRPr lang="en-US" sz="3200" dirty="0">
              <a:latin typeface="Arial Black" panose="020B0A04020102020204" pitchFamily="34" charset="0"/>
            </a:endParaRPr>
          </a:p>
        </p:txBody>
      </p:sp>
      <p:pic>
        <p:nvPicPr>
          <p:cNvPr id="3074" name="Picture 2" descr="Tyndale | Authors | Tony Evans">
            <a:extLst>
              <a:ext uri="{FF2B5EF4-FFF2-40B4-BE49-F238E27FC236}">
                <a16:creationId xmlns:a16="http://schemas.microsoft.com/office/drawing/2014/main" id="{E3BF8AFF-4507-47FB-83D9-C271F47B6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554" y="114204"/>
            <a:ext cx="2286389" cy="30104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23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mas Baby Jesus Christmas Wallpapers FREE Download | Merry Xmas  Wishes-Christmas 2014 | Jesus mary and joseph, Nativity characters, Jesus  pictures">
            <a:extLst>
              <a:ext uri="{FF2B5EF4-FFF2-40B4-BE49-F238E27FC236}">
                <a16:creationId xmlns:a16="http://schemas.microsoft.com/office/drawing/2014/main" id="{B1EAE844-3397-4812-95C4-55CBB26D4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73338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CE9B34E-8D5E-41F5-B365-568A6AFD60BA}"/>
              </a:ext>
            </a:extLst>
          </p:cNvPr>
          <p:cNvSpPr>
            <a:spLocks noGrp="1"/>
          </p:cNvSpPr>
          <p:nvPr>
            <p:ph type="ctrTitle"/>
          </p:nvPr>
        </p:nvSpPr>
        <p:spPr>
          <a:xfrm>
            <a:off x="1302936" y="5372816"/>
            <a:ext cx="9144000" cy="1269145"/>
          </a:xfrm>
        </p:spPr>
        <p:txBody>
          <a:bodyPr/>
          <a:lstStyle/>
          <a:p>
            <a:r>
              <a:rPr lang="en-US" dirty="0">
                <a:highlight>
                  <a:srgbClr val="FFFF00"/>
                </a:highlight>
                <a:latin typeface="Cooper Black" panose="0208090404030B020404" pitchFamily="18" charset="0"/>
              </a:rPr>
              <a:t>INCARNATION!</a:t>
            </a:r>
          </a:p>
        </p:txBody>
      </p:sp>
      <p:sp>
        <p:nvSpPr>
          <p:cNvPr id="3" name="Subtitle 2">
            <a:extLst>
              <a:ext uri="{FF2B5EF4-FFF2-40B4-BE49-F238E27FC236}">
                <a16:creationId xmlns:a16="http://schemas.microsoft.com/office/drawing/2014/main" id="{E10B3F8C-DFE1-4AED-B8BA-FC298CF56B1E}"/>
              </a:ext>
            </a:extLst>
          </p:cNvPr>
          <p:cNvSpPr>
            <a:spLocks noGrp="1"/>
          </p:cNvSpPr>
          <p:nvPr>
            <p:ph type="subTitle" idx="1"/>
          </p:nvPr>
        </p:nvSpPr>
        <p:spPr>
          <a:xfrm rot="20642182">
            <a:off x="-540504" y="1160057"/>
            <a:ext cx="9144000" cy="1655762"/>
          </a:xfrm>
        </p:spPr>
        <p:txBody>
          <a:bodyPr/>
          <a:lstStyle/>
          <a:p>
            <a:r>
              <a:rPr lang="en-US" sz="4000" dirty="0">
                <a:highlight>
                  <a:srgbClr val="FFFF00"/>
                </a:highlight>
                <a:latin typeface="Arial Black" panose="020B0A04020102020204" pitchFamily="34" charset="0"/>
              </a:rPr>
              <a:t>MEMORIZE</a:t>
            </a:r>
            <a:r>
              <a:rPr lang="en-US" dirty="0">
                <a:highlight>
                  <a:srgbClr val="FFFF00"/>
                </a:highlight>
                <a:latin typeface="Arial Black" panose="020B0A04020102020204" pitchFamily="34" charset="0"/>
              </a:rPr>
              <a:t>:  </a:t>
            </a:r>
            <a:r>
              <a:rPr lang="en-US" sz="3200" dirty="0">
                <a:highlight>
                  <a:srgbClr val="FFFF00"/>
                </a:highlight>
                <a:latin typeface="Arial Black" panose="020B0A04020102020204" pitchFamily="34" charset="0"/>
              </a:rPr>
              <a:t>Philippians 2:5-7</a:t>
            </a:r>
          </a:p>
        </p:txBody>
      </p:sp>
    </p:spTree>
    <p:extLst>
      <p:ext uri="{BB962C8B-B14F-4D97-AF65-F5344CB8AC3E}">
        <p14:creationId xmlns:p14="http://schemas.microsoft.com/office/powerpoint/2010/main" val="35092133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assion of the Christ Stations of the Cross | The Gregorian Institute at  Benedictine College">
            <a:extLst>
              <a:ext uri="{FF2B5EF4-FFF2-40B4-BE49-F238E27FC236}">
                <a16:creationId xmlns:a16="http://schemas.microsoft.com/office/drawing/2014/main" id="{EAEE1B40-7B9E-4FC6-A619-CCD719FC3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006DAF-27AA-489D-8A29-07F550A06F96}"/>
              </a:ext>
            </a:extLst>
          </p:cNvPr>
          <p:cNvSpPr>
            <a:spLocks noGrp="1"/>
          </p:cNvSpPr>
          <p:nvPr>
            <p:ph type="ctrTitle"/>
          </p:nvPr>
        </p:nvSpPr>
        <p:spPr>
          <a:xfrm>
            <a:off x="4267200" y="5398189"/>
            <a:ext cx="9144000" cy="1319422"/>
          </a:xfrm>
        </p:spPr>
        <p:txBody>
          <a:bodyPr>
            <a:normAutofit/>
          </a:bodyPr>
          <a:lstStyle/>
          <a:p>
            <a:r>
              <a:rPr lang="en-US" sz="7200" dirty="0">
                <a:highlight>
                  <a:srgbClr val="FFFF00"/>
                </a:highlight>
                <a:latin typeface="Forte" panose="03060902040502070203" pitchFamily="66" charset="0"/>
              </a:rPr>
              <a:t>REDEMPTION</a:t>
            </a:r>
          </a:p>
        </p:txBody>
      </p:sp>
      <p:sp>
        <p:nvSpPr>
          <p:cNvPr id="3" name="Subtitle 2">
            <a:extLst>
              <a:ext uri="{FF2B5EF4-FFF2-40B4-BE49-F238E27FC236}">
                <a16:creationId xmlns:a16="http://schemas.microsoft.com/office/drawing/2014/main" id="{1303ACC3-E496-4282-B999-39689455E7F4}"/>
              </a:ext>
            </a:extLst>
          </p:cNvPr>
          <p:cNvSpPr>
            <a:spLocks noGrp="1"/>
          </p:cNvSpPr>
          <p:nvPr>
            <p:ph type="subTitle" idx="1"/>
          </p:nvPr>
        </p:nvSpPr>
        <p:spPr>
          <a:xfrm rot="20345020">
            <a:off x="-1520650" y="1069854"/>
            <a:ext cx="9144000" cy="1655762"/>
          </a:xfrm>
        </p:spPr>
        <p:txBody>
          <a:bodyPr>
            <a:normAutofit/>
          </a:bodyPr>
          <a:lstStyle/>
          <a:p>
            <a:r>
              <a:rPr lang="en-US" sz="3600" dirty="0">
                <a:highlight>
                  <a:srgbClr val="FFFF00"/>
                </a:highlight>
                <a:latin typeface="Arial Black" panose="020B0A04020102020204" pitchFamily="34" charset="0"/>
              </a:rPr>
              <a:t>MEMORIZE: 2 Cor. 5:21</a:t>
            </a:r>
          </a:p>
        </p:txBody>
      </p:sp>
    </p:spTree>
    <p:extLst>
      <p:ext uri="{BB962C8B-B14F-4D97-AF65-F5344CB8AC3E}">
        <p14:creationId xmlns:p14="http://schemas.microsoft.com/office/powerpoint/2010/main" val="1841908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997A7-FFF8-4237-8A72-7B310F9750FE}"/>
              </a:ext>
            </a:extLst>
          </p:cNvPr>
          <p:cNvSpPr>
            <a:spLocks noGrp="1"/>
          </p:cNvSpPr>
          <p:nvPr>
            <p:ph type="ctrTitle"/>
          </p:nvPr>
        </p:nvSpPr>
        <p:spPr>
          <a:xfrm>
            <a:off x="1524000" y="1122363"/>
            <a:ext cx="9144000" cy="940117"/>
          </a:xfrm>
        </p:spPr>
        <p:txBody>
          <a:bodyPr>
            <a:normAutofit fontScale="90000"/>
          </a:bodyPr>
          <a:lstStyle/>
          <a:p>
            <a:r>
              <a:rPr lang="en-US" dirty="0">
                <a:latin typeface="Arial Black" panose="020B0A04020102020204" pitchFamily="34" charset="0"/>
              </a:rPr>
              <a:t>THE SCHOOLS OF THEOLOGY</a:t>
            </a:r>
          </a:p>
        </p:txBody>
      </p:sp>
      <p:sp>
        <p:nvSpPr>
          <p:cNvPr id="3" name="Subtitle 2">
            <a:extLst>
              <a:ext uri="{FF2B5EF4-FFF2-40B4-BE49-F238E27FC236}">
                <a16:creationId xmlns:a16="http://schemas.microsoft.com/office/drawing/2014/main" id="{D54DA956-E90E-460E-9933-4DA10CB4A1A7}"/>
              </a:ext>
            </a:extLst>
          </p:cNvPr>
          <p:cNvSpPr>
            <a:spLocks noGrp="1"/>
          </p:cNvSpPr>
          <p:nvPr>
            <p:ph type="subTitle" idx="1"/>
          </p:nvPr>
        </p:nvSpPr>
        <p:spPr>
          <a:xfrm>
            <a:off x="609600" y="2626042"/>
            <a:ext cx="10972800" cy="3439477"/>
          </a:xfrm>
        </p:spPr>
        <p:txBody>
          <a:bodyPr>
            <a:noAutofit/>
          </a:bodyPr>
          <a:lstStyle/>
          <a:p>
            <a:r>
              <a:rPr lang="en-US" sz="4800" dirty="0">
                <a:solidFill>
                  <a:srgbClr val="7030A0"/>
                </a:solidFill>
                <a:latin typeface="Arial Black" panose="020B0A04020102020204" pitchFamily="34" charset="0"/>
              </a:rPr>
              <a:t>CATHOLICISM</a:t>
            </a:r>
          </a:p>
          <a:p>
            <a:r>
              <a:rPr lang="en-US" sz="4800" dirty="0">
                <a:solidFill>
                  <a:srgbClr val="C00000"/>
                </a:solidFill>
                <a:latin typeface="Arial Black" panose="020B0A04020102020204" pitchFamily="34" charset="0"/>
              </a:rPr>
              <a:t>CONSERVATIVE PROTESTANT</a:t>
            </a:r>
          </a:p>
          <a:p>
            <a:r>
              <a:rPr lang="en-US" sz="4800" dirty="0">
                <a:solidFill>
                  <a:srgbClr val="33CC33"/>
                </a:solidFill>
                <a:latin typeface="Arial Black" panose="020B0A04020102020204" pitchFamily="34" charset="0"/>
              </a:rPr>
              <a:t>REFORMED CALVINISTIC PROTESTANT </a:t>
            </a:r>
            <a:r>
              <a:rPr lang="en-US" sz="4800" dirty="0">
                <a:latin typeface="Arial Black" panose="020B0A04020102020204" pitchFamily="34" charset="0"/>
              </a:rPr>
              <a:t>(study)</a:t>
            </a:r>
          </a:p>
          <a:p>
            <a:r>
              <a:rPr lang="en-US" sz="4800" dirty="0">
                <a:solidFill>
                  <a:schemeClr val="accent2">
                    <a:lumMod val="75000"/>
                  </a:schemeClr>
                </a:solidFill>
                <a:latin typeface="Arial Black" panose="020B0A04020102020204" pitchFamily="34" charset="0"/>
              </a:rPr>
              <a:t>ARMINIAN PROTESTANT</a:t>
            </a:r>
          </a:p>
          <a:p>
            <a:endParaRPr lang="en-US" sz="4800" dirty="0">
              <a:latin typeface="Arial Black" panose="020B0A04020102020204" pitchFamily="34" charset="0"/>
            </a:endParaRPr>
          </a:p>
        </p:txBody>
      </p:sp>
      <p:pic>
        <p:nvPicPr>
          <p:cNvPr id="1026" name="Picture 2" descr="What's the Best Way to Define Biblical Theology? - The Logos Blog">
            <a:extLst>
              <a:ext uri="{FF2B5EF4-FFF2-40B4-BE49-F238E27FC236}">
                <a16:creationId xmlns:a16="http://schemas.microsoft.com/office/drawing/2014/main" id="{4BA4CB52-F2DD-405E-9329-FC39829F2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82" y="558801"/>
            <a:ext cx="2480916" cy="130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3776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997A7-FFF8-4237-8A72-7B310F9750FE}"/>
              </a:ext>
            </a:extLst>
          </p:cNvPr>
          <p:cNvSpPr>
            <a:spLocks noGrp="1"/>
          </p:cNvSpPr>
          <p:nvPr>
            <p:ph type="ctrTitle"/>
          </p:nvPr>
        </p:nvSpPr>
        <p:spPr>
          <a:xfrm>
            <a:off x="1524000" y="1122363"/>
            <a:ext cx="9144000" cy="940117"/>
          </a:xfrm>
        </p:spPr>
        <p:txBody>
          <a:bodyPr>
            <a:normAutofit fontScale="90000"/>
          </a:bodyPr>
          <a:lstStyle/>
          <a:p>
            <a:r>
              <a:rPr lang="en-US" i="1" dirty="0">
                <a:latin typeface="Arial Black" panose="020B0A04020102020204" pitchFamily="34" charset="0"/>
              </a:rPr>
              <a:t>THE SCHOOLS OF THEOLOGY</a:t>
            </a:r>
          </a:p>
        </p:txBody>
      </p:sp>
      <p:sp>
        <p:nvSpPr>
          <p:cNvPr id="3" name="Subtitle 2">
            <a:extLst>
              <a:ext uri="{FF2B5EF4-FFF2-40B4-BE49-F238E27FC236}">
                <a16:creationId xmlns:a16="http://schemas.microsoft.com/office/drawing/2014/main" id="{D54DA956-E90E-460E-9933-4DA10CB4A1A7}"/>
              </a:ext>
            </a:extLst>
          </p:cNvPr>
          <p:cNvSpPr>
            <a:spLocks noGrp="1"/>
          </p:cNvSpPr>
          <p:nvPr>
            <p:ph type="subTitle" idx="1"/>
          </p:nvPr>
        </p:nvSpPr>
        <p:spPr>
          <a:xfrm>
            <a:off x="609600" y="2626042"/>
            <a:ext cx="10972800" cy="3439477"/>
          </a:xfrm>
        </p:spPr>
        <p:txBody>
          <a:bodyPr>
            <a:noAutofit/>
          </a:bodyPr>
          <a:lstStyle/>
          <a:p>
            <a:r>
              <a:rPr lang="en-US" sz="4800" dirty="0">
                <a:solidFill>
                  <a:schemeClr val="accent1">
                    <a:lumMod val="50000"/>
                  </a:schemeClr>
                </a:solidFill>
                <a:latin typeface="Arial Black" panose="020B0A04020102020204" pitchFamily="34" charset="0"/>
              </a:rPr>
              <a:t>LIBERAL PROTESTANT</a:t>
            </a:r>
          </a:p>
          <a:p>
            <a:r>
              <a:rPr lang="en-US" sz="4800" dirty="0">
                <a:solidFill>
                  <a:schemeClr val="accent6">
                    <a:lumMod val="75000"/>
                  </a:schemeClr>
                </a:solidFill>
                <a:latin typeface="Arial Black" panose="020B0A04020102020204" pitchFamily="34" charset="0"/>
              </a:rPr>
              <a:t>NEO-ORTHODOX</a:t>
            </a:r>
          </a:p>
          <a:p>
            <a:r>
              <a:rPr lang="en-US" sz="4800" dirty="0">
                <a:solidFill>
                  <a:srgbClr val="CC0099"/>
                </a:solidFill>
                <a:latin typeface="Arial Black" panose="020B0A04020102020204" pitchFamily="34" charset="0"/>
              </a:rPr>
              <a:t>FUNDAMENTALISM</a:t>
            </a:r>
          </a:p>
          <a:p>
            <a:r>
              <a:rPr lang="en-US" sz="4800" dirty="0">
                <a:solidFill>
                  <a:srgbClr val="666633"/>
                </a:solidFill>
                <a:latin typeface="Arial Black" panose="020B0A04020102020204" pitchFamily="34" charset="0"/>
              </a:rPr>
              <a:t>NEO-EVANGELICALISM</a:t>
            </a:r>
          </a:p>
          <a:p>
            <a:r>
              <a:rPr lang="en-US" sz="4800" dirty="0">
                <a:solidFill>
                  <a:srgbClr val="C00000"/>
                </a:solidFill>
                <a:latin typeface="Arial Black" panose="020B0A04020102020204" pitchFamily="34" charset="0"/>
              </a:rPr>
              <a:t>BIBLE BELIEVING THEOLOGY</a:t>
            </a:r>
          </a:p>
        </p:txBody>
      </p:sp>
      <p:pic>
        <p:nvPicPr>
          <p:cNvPr id="5" name="Picture 2" descr="What's the Best Way to Define Biblical Theology? - The Logos Blog">
            <a:extLst>
              <a:ext uri="{FF2B5EF4-FFF2-40B4-BE49-F238E27FC236}">
                <a16:creationId xmlns:a16="http://schemas.microsoft.com/office/drawing/2014/main" id="{F14FBD40-B72D-44CC-B285-89C88E2D4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82" y="558801"/>
            <a:ext cx="2480916" cy="130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05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elated image">
            <a:extLst>
              <a:ext uri="{FF2B5EF4-FFF2-40B4-BE49-F238E27FC236}">
                <a16:creationId xmlns:a16="http://schemas.microsoft.com/office/drawing/2014/main" id="{2ADEFD8A-1AF3-4093-81E4-7EE644D64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330"/>
            <a:ext cx="12192000" cy="70382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EC2E604-1CD2-4AE9-9EF1-754466EFC923}"/>
              </a:ext>
            </a:extLst>
          </p:cNvPr>
          <p:cNvSpPr>
            <a:spLocks noGrp="1"/>
          </p:cNvSpPr>
          <p:nvPr>
            <p:ph type="ctrTitle"/>
          </p:nvPr>
        </p:nvSpPr>
        <p:spPr>
          <a:xfrm>
            <a:off x="1524000" y="270589"/>
            <a:ext cx="9144000" cy="2387600"/>
          </a:xfrm>
        </p:spPr>
        <p:txBody>
          <a:bodyPr/>
          <a:lstStyle/>
          <a:p>
            <a:r>
              <a:rPr lang="en-US" dirty="0">
                <a:ln>
                  <a:solidFill>
                    <a:sysClr val="windowText" lastClr="000000"/>
                  </a:solidFill>
                </a:ln>
                <a:solidFill>
                  <a:schemeClr val="bg1"/>
                </a:solidFill>
                <a:effectLst>
                  <a:glow rad="101600">
                    <a:schemeClr val="tx1">
                      <a:alpha val="60000"/>
                    </a:schemeClr>
                  </a:glow>
                  <a:outerShdw blurRad="38100" dist="38100" dir="2700000" algn="tl">
                    <a:srgbClr val="000000"/>
                  </a:outerShdw>
                </a:effectLst>
                <a:latin typeface="Cooper Black" panose="0208090404030B020404" pitchFamily="18" charset="0"/>
              </a:rPr>
              <a:t>EAST GATE BAPTIST COLLEGE</a:t>
            </a:r>
            <a:endParaRPr lang="en-US" dirty="0"/>
          </a:p>
        </p:txBody>
      </p:sp>
      <p:sp>
        <p:nvSpPr>
          <p:cNvPr id="3" name="Subtitle 2">
            <a:extLst>
              <a:ext uri="{FF2B5EF4-FFF2-40B4-BE49-F238E27FC236}">
                <a16:creationId xmlns:a16="http://schemas.microsoft.com/office/drawing/2014/main" id="{700AFBF2-8149-4C55-8491-61E4004E43B2}"/>
              </a:ext>
            </a:extLst>
          </p:cNvPr>
          <p:cNvSpPr>
            <a:spLocks noGrp="1"/>
          </p:cNvSpPr>
          <p:nvPr>
            <p:ph type="subTitle" idx="1"/>
          </p:nvPr>
        </p:nvSpPr>
        <p:spPr>
          <a:xfrm>
            <a:off x="727788" y="2967108"/>
            <a:ext cx="10590243" cy="3050681"/>
          </a:xfrm>
        </p:spPr>
        <p:txBody>
          <a:bodyPr>
            <a:normAutofit/>
          </a:bodyPr>
          <a:lstStyle/>
          <a:p>
            <a:r>
              <a:rPr lang="en-US" sz="4400" dirty="0">
                <a:ln>
                  <a:solidFill>
                    <a:schemeClr val="bg2"/>
                  </a:solidFill>
                </a:ln>
                <a:solidFill>
                  <a:srgbClr val="FFFF00"/>
                </a:solidFill>
                <a:effectLst>
                  <a:glow rad="101600">
                    <a:schemeClr val="tx1">
                      <a:alpha val="60000"/>
                    </a:schemeClr>
                  </a:glow>
                  <a:outerShdw blurRad="38100" dist="38100" dir="2700000" algn="tl">
                    <a:srgbClr val="000000"/>
                  </a:outerShdw>
                </a:effectLst>
                <a:latin typeface="Arial Black" panose="020B0A04020102020204" pitchFamily="34" charset="0"/>
              </a:rPr>
              <a:t>Baptist Doctrine</a:t>
            </a:r>
          </a:p>
          <a:p>
            <a:r>
              <a:rPr lang="en-US" sz="4400" dirty="0">
                <a:ln>
                  <a:solidFill>
                    <a:schemeClr val="bg2"/>
                  </a:solidFill>
                </a:ln>
                <a:solidFill>
                  <a:srgbClr val="FFFF00"/>
                </a:solidFill>
                <a:effectLst>
                  <a:glow rad="101600">
                    <a:schemeClr val="tx1">
                      <a:alpha val="60000"/>
                    </a:schemeClr>
                  </a:glow>
                  <a:outerShdw blurRad="38100" dist="38100" dir="2700000" algn="tl">
                    <a:srgbClr val="000000"/>
                  </a:outerShdw>
                </a:effectLst>
                <a:latin typeface="Arial Black" panose="020B0A04020102020204" pitchFamily="34" charset="0"/>
              </a:rPr>
              <a:t>Systematic Theology</a:t>
            </a:r>
          </a:p>
          <a:p>
            <a:r>
              <a:rPr lang="en-US" sz="4400" i="1" dirty="0">
                <a:ln>
                  <a:solidFill>
                    <a:schemeClr val="bg2"/>
                  </a:solidFill>
                </a:ln>
                <a:solidFill>
                  <a:srgbClr val="66FFFF"/>
                </a:solidFill>
                <a:effectLst>
                  <a:glow rad="101600">
                    <a:schemeClr val="tx1">
                      <a:alpha val="60000"/>
                    </a:schemeClr>
                  </a:glow>
                  <a:outerShdw blurRad="38100" dist="38100" dir="2700000" algn="tl">
                    <a:srgbClr val="000000"/>
                  </a:outerShdw>
                </a:effectLst>
                <a:latin typeface="Arial Black" panose="020B0A04020102020204" pitchFamily="34" charset="0"/>
              </a:rPr>
              <a:t>Theology  Proper</a:t>
            </a:r>
          </a:p>
          <a:p>
            <a:r>
              <a:rPr lang="en-US" sz="4000" b="1" dirty="0">
                <a:ln>
                  <a:solidFill>
                    <a:sysClr val="windowText" lastClr="000000"/>
                  </a:solidFill>
                </a:ln>
                <a:solidFill>
                  <a:schemeClr val="bg1"/>
                </a:solidFill>
                <a:effectLst>
                  <a:glow rad="101600">
                    <a:schemeClr val="tx1">
                      <a:alpha val="60000"/>
                    </a:schemeClr>
                  </a:glow>
                  <a:outerShdw blurRad="38100" dist="38100" dir="2700000" algn="tl">
                    <a:srgbClr val="000000"/>
                  </a:outerShdw>
                </a:effectLst>
                <a:latin typeface="Brush Script MT" panose="03060802040406070304" pitchFamily="66" charset="0"/>
              </a:rPr>
              <a:t>Dr. Paul C. Fedena</a:t>
            </a:r>
          </a:p>
          <a:p>
            <a:endParaRPr lang="en-US" dirty="0"/>
          </a:p>
        </p:txBody>
      </p:sp>
    </p:spTree>
    <p:extLst>
      <p:ext uri="{BB962C8B-B14F-4D97-AF65-F5344CB8AC3E}">
        <p14:creationId xmlns:p14="http://schemas.microsoft.com/office/powerpoint/2010/main" val="3103220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7756486F-3C53-4B46-9A44-79710F906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4474"/>
            <a:ext cx="12192000" cy="102669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9255828-572E-4426-9542-073A2CE6C2DA}"/>
              </a:ext>
            </a:extLst>
          </p:cNvPr>
          <p:cNvSpPr>
            <a:spLocks noGrp="1"/>
          </p:cNvSpPr>
          <p:nvPr>
            <p:ph type="ctrTitle"/>
          </p:nvPr>
        </p:nvSpPr>
        <p:spPr>
          <a:xfrm>
            <a:off x="1325161" y="-220717"/>
            <a:ext cx="9144000" cy="2387600"/>
          </a:xfrm>
          <a:scene3d>
            <a:camera prst="isometricOffAxis1Right"/>
            <a:lightRig rig="threePt" dir="t"/>
          </a:scene3d>
        </p:spPr>
        <p:txBody>
          <a:bodyPr>
            <a:normAutofit fontScale="90000"/>
          </a:bodyPr>
          <a:lstStyle/>
          <a:p>
            <a:r>
              <a:rPr lang="en-US" sz="7200" dirty="0">
                <a:ln>
                  <a:solidFill>
                    <a:schemeClr val="tx1"/>
                  </a:solidFill>
                </a:ln>
                <a:solidFill>
                  <a:schemeClr val="bg1"/>
                </a:solidFill>
                <a:effectLst>
                  <a:glow rad="101600">
                    <a:schemeClr val="tx1">
                      <a:alpha val="60000"/>
                    </a:schemeClr>
                  </a:glow>
                </a:effectLst>
                <a:latin typeface="Cooper Black" panose="0208090404030B020404" pitchFamily="18" charset="0"/>
              </a:rPr>
              <a:t>GOD –                          AN INFINITE BEING</a:t>
            </a:r>
          </a:p>
        </p:txBody>
      </p:sp>
      <p:sp>
        <p:nvSpPr>
          <p:cNvPr id="3" name="Subtitle 2">
            <a:extLst>
              <a:ext uri="{FF2B5EF4-FFF2-40B4-BE49-F238E27FC236}">
                <a16:creationId xmlns:a16="http://schemas.microsoft.com/office/drawing/2014/main" id="{1D275EAF-CD78-40E7-8C07-F6CCB2760877}"/>
              </a:ext>
            </a:extLst>
          </p:cNvPr>
          <p:cNvSpPr>
            <a:spLocks noGrp="1"/>
          </p:cNvSpPr>
          <p:nvPr>
            <p:ph type="subTitle" idx="1"/>
          </p:nvPr>
        </p:nvSpPr>
        <p:spPr>
          <a:xfrm>
            <a:off x="849730" y="2822028"/>
            <a:ext cx="10730204" cy="4035972"/>
          </a:xfrm>
        </p:spPr>
        <p:txBody>
          <a:bodyPr>
            <a:normAutofit fontScale="92500" lnSpcReduction="10000"/>
          </a:bodyPr>
          <a:lstStyle/>
          <a:p>
            <a:r>
              <a:rPr lang="en-US" sz="9300" dirty="0">
                <a:ln>
                  <a:solidFill>
                    <a:schemeClr val="bg1"/>
                  </a:solidFill>
                </a:ln>
                <a:effectLst>
                  <a:glow rad="101600">
                    <a:schemeClr val="bg1">
                      <a:alpha val="60000"/>
                    </a:schemeClr>
                  </a:glow>
                </a:effectLst>
                <a:latin typeface="Forte" panose="03060902040502070203" pitchFamily="66" charset="0"/>
              </a:rPr>
              <a:t>His Eternality</a:t>
            </a:r>
          </a:p>
          <a:p>
            <a:r>
              <a:rPr lang="en-US" sz="8000" dirty="0">
                <a:ln>
                  <a:solidFill>
                    <a:schemeClr val="bg1"/>
                  </a:solidFill>
                </a:ln>
                <a:effectLst>
                  <a:glow rad="101600">
                    <a:schemeClr val="bg1">
                      <a:alpha val="60000"/>
                    </a:schemeClr>
                  </a:glow>
                </a:effectLst>
                <a:latin typeface="Forte" panose="03060902040502070203" pitchFamily="66" charset="0"/>
              </a:rPr>
              <a:t>(Unending Existence)</a:t>
            </a:r>
          </a:p>
          <a:p>
            <a:endParaRPr lang="en-US" sz="8000" dirty="0">
              <a:ln>
                <a:solidFill>
                  <a:schemeClr val="bg1"/>
                </a:solidFill>
              </a:ln>
              <a:effectLst>
                <a:glow rad="101600">
                  <a:schemeClr val="bg1">
                    <a:alpha val="60000"/>
                  </a:schemeClr>
                </a:glow>
              </a:effectLst>
              <a:latin typeface="Forte" panose="03060902040502070203" pitchFamily="66" charset="0"/>
            </a:endParaRPr>
          </a:p>
          <a:p>
            <a:r>
              <a:rPr lang="en-US" sz="4200" dirty="0">
                <a:ln>
                  <a:solidFill>
                    <a:schemeClr val="bg1"/>
                  </a:solidFill>
                </a:ln>
                <a:effectLst>
                  <a:glow rad="101600">
                    <a:schemeClr val="bg1">
                      <a:alpha val="60000"/>
                    </a:schemeClr>
                  </a:glow>
                </a:effectLst>
                <a:highlight>
                  <a:srgbClr val="00FFFF"/>
                </a:highlight>
                <a:latin typeface="Arial Black" panose="020B0A04020102020204" pitchFamily="34" charset="0"/>
              </a:rPr>
              <a:t>Memorize Rev.1:8</a:t>
            </a:r>
          </a:p>
        </p:txBody>
      </p:sp>
    </p:spTree>
    <p:extLst>
      <p:ext uri="{BB962C8B-B14F-4D97-AF65-F5344CB8AC3E}">
        <p14:creationId xmlns:p14="http://schemas.microsoft.com/office/powerpoint/2010/main" val="32122510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Omnipotence | Superpower Wiki | Fandom">
            <a:extLst>
              <a:ext uri="{FF2B5EF4-FFF2-40B4-BE49-F238E27FC236}">
                <a16:creationId xmlns:a16="http://schemas.microsoft.com/office/drawing/2014/main" id="{DBBF583D-1BCF-4601-A527-8084C208A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10043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9255828-572E-4426-9542-073A2CE6C2DA}"/>
              </a:ext>
            </a:extLst>
          </p:cNvPr>
          <p:cNvSpPr>
            <a:spLocks noGrp="1"/>
          </p:cNvSpPr>
          <p:nvPr>
            <p:ph type="ctrTitle"/>
          </p:nvPr>
        </p:nvSpPr>
        <p:spPr>
          <a:xfrm>
            <a:off x="1259847" y="145179"/>
            <a:ext cx="9144000" cy="2387600"/>
          </a:xfrm>
          <a:scene3d>
            <a:camera prst="isometricOffAxis1Right"/>
            <a:lightRig rig="threePt" dir="t"/>
          </a:scene3d>
        </p:spPr>
        <p:txBody>
          <a:bodyPr>
            <a:normAutofit fontScale="90000"/>
          </a:bodyPr>
          <a:lstStyle/>
          <a:p>
            <a:r>
              <a:rPr lang="en-US" sz="7200" dirty="0">
                <a:ln>
                  <a:solidFill>
                    <a:schemeClr val="tx1"/>
                  </a:solidFill>
                </a:ln>
                <a:solidFill>
                  <a:schemeClr val="bg1"/>
                </a:solidFill>
                <a:effectLst>
                  <a:glow rad="101600">
                    <a:schemeClr val="tx1">
                      <a:alpha val="60000"/>
                    </a:schemeClr>
                  </a:glow>
                </a:effectLst>
                <a:latin typeface="Cooper Black" panose="0208090404030B020404" pitchFamily="18" charset="0"/>
              </a:rPr>
              <a:t>GOD –                          AN INFINITE BEING</a:t>
            </a:r>
          </a:p>
        </p:txBody>
      </p:sp>
      <p:sp>
        <p:nvSpPr>
          <p:cNvPr id="3" name="Subtitle 2">
            <a:extLst>
              <a:ext uri="{FF2B5EF4-FFF2-40B4-BE49-F238E27FC236}">
                <a16:creationId xmlns:a16="http://schemas.microsoft.com/office/drawing/2014/main" id="{1D275EAF-CD78-40E7-8C07-F6CCB2760877}"/>
              </a:ext>
            </a:extLst>
          </p:cNvPr>
          <p:cNvSpPr>
            <a:spLocks noGrp="1"/>
          </p:cNvSpPr>
          <p:nvPr>
            <p:ph type="subTitle" idx="1"/>
          </p:nvPr>
        </p:nvSpPr>
        <p:spPr>
          <a:xfrm>
            <a:off x="849730" y="2822028"/>
            <a:ext cx="10730204" cy="4035972"/>
          </a:xfrm>
        </p:spPr>
        <p:txBody>
          <a:bodyPr>
            <a:normAutofit/>
          </a:bodyPr>
          <a:lstStyle/>
          <a:p>
            <a:r>
              <a:rPr lang="en-US" sz="9300" dirty="0">
                <a:ln>
                  <a:solidFill>
                    <a:schemeClr val="bg1"/>
                  </a:solidFill>
                </a:ln>
                <a:effectLst>
                  <a:glow rad="101600">
                    <a:schemeClr val="bg1">
                      <a:alpha val="60000"/>
                    </a:schemeClr>
                  </a:glow>
                </a:effectLst>
                <a:latin typeface="Forte" panose="03060902040502070203" pitchFamily="66" charset="0"/>
              </a:rPr>
              <a:t>His Omnipotence</a:t>
            </a:r>
          </a:p>
          <a:p>
            <a:r>
              <a:rPr lang="en-US" sz="6600" dirty="0">
                <a:ln>
                  <a:solidFill>
                    <a:schemeClr val="bg1"/>
                  </a:solidFill>
                </a:ln>
                <a:effectLst>
                  <a:glow rad="101600">
                    <a:schemeClr val="bg1">
                      <a:alpha val="60000"/>
                    </a:schemeClr>
                  </a:glow>
                </a:effectLst>
                <a:latin typeface="Forte" panose="03060902040502070203" pitchFamily="66" charset="0"/>
              </a:rPr>
              <a:t>(Almighty Power)</a:t>
            </a:r>
          </a:p>
          <a:p>
            <a:r>
              <a:rPr lang="en-US" sz="4200" dirty="0">
                <a:ln>
                  <a:solidFill>
                    <a:schemeClr val="bg1"/>
                  </a:solidFill>
                </a:ln>
                <a:effectLst>
                  <a:glow rad="101600">
                    <a:schemeClr val="bg1">
                      <a:alpha val="60000"/>
                    </a:schemeClr>
                  </a:glow>
                </a:effectLst>
                <a:highlight>
                  <a:srgbClr val="00FFFF"/>
                </a:highlight>
                <a:latin typeface="Arial Black" panose="020B0A04020102020204" pitchFamily="34" charset="0"/>
              </a:rPr>
              <a:t>Memorize Rev. 4:11</a:t>
            </a:r>
          </a:p>
        </p:txBody>
      </p:sp>
    </p:spTree>
    <p:extLst>
      <p:ext uri="{BB962C8B-B14F-4D97-AF65-F5344CB8AC3E}">
        <p14:creationId xmlns:p14="http://schemas.microsoft.com/office/powerpoint/2010/main" val="25288899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ashington Post feature sticks Chaput inside an 'omniscient anonymous'  voice box — GetReligion">
            <a:extLst>
              <a:ext uri="{FF2B5EF4-FFF2-40B4-BE49-F238E27FC236}">
                <a16:creationId xmlns:a16="http://schemas.microsoft.com/office/drawing/2014/main" id="{553B5C0E-A88A-47F2-8C11-48FF5F403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9603"/>
            <a:ext cx="12192000" cy="75372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9255828-572E-4426-9542-073A2CE6C2DA}"/>
              </a:ext>
            </a:extLst>
          </p:cNvPr>
          <p:cNvSpPr>
            <a:spLocks noGrp="1"/>
          </p:cNvSpPr>
          <p:nvPr>
            <p:ph type="ctrTitle"/>
          </p:nvPr>
        </p:nvSpPr>
        <p:spPr>
          <a:xfrm>
            <a:off x="1325161" y="-220717"/>
            <a:ext cx="9144000" cy="2387600"/>
          </a:xfrm>
          <a:scene3d>
            <a:camera prst="isometricOffAxis1Right"/>
            <a:lightRig rig="threePt" dir="t"/>
          </a:scene3d>
        </p:spPr>
        <p:txBody>
          <a:bodyPr>
            <a:normAutofit fontScale="90000"/>
          </a:bodyPr>
          <a:lstStyle/>
          <a:p>
            <a:r>
              <a:rPr lang="en-US" sz="7200" dirty="0">
                <a:ln>
                  <a:solidFill>
                    <a:schemeClr val="tx1"/>
                  </a:solidFill>
                </a:ln>
                <a:solidFill>
                  <a:schemeClr val="bg1"/>
                </a:solidFill>
                <a:effectLst>
                  <a:glow rad="101600">
                    <a:schemeClr val="tx1">
                      <a:alpha val="60000"/>
                    </a:schemeClr>
                  </a:glow>
                </a:effectLst>
                <a:latin typeface="Cooper Black" panose="0208090404030B020404" pitchFamily="18" charset="0"/>
              </a:rPr>
              <a:t>GOD –                          AN INFINITE BEING</a:t>
            </a:r>
          </a:p>
        </p:txBody>
      </p:sp>
      <p:sp>
        <p:nvSpPr>
          <p:cNvPr id="3" name="Subtitle 2">
            <a:extLst>
              <a:ext uri="{FF2B5EF4-FFF2-40B4-BE49-F238E27FC236}">
                <a16:creationId xmlns:a16="http://schemas.microsoft.com/office/drawing/2014/main" id="{1D275EAF-CD78-40E7-8C07-F6CCB2760877}"/>
              </a:ext>
            </a:extLst>
          </p:cNvPr>
          <p:cNvSpPr>
            <a:spLocks noGrp="1"/>
          </p:cNvSpPr>
          <p:nvPr>
            <p:ph type="subTitle" idx="1"/>
          </p:nvPr>
        </p:nvSpPr>
        <p:spPr>
          <a:xfrm>
            <a:off x="849730" y="2822028"/>
            <a:ext cx="10730204" cy="4035972"/>
          </a:xfrm>
        </p:spPr>
        <p:txBody>
          <a:bodyPr>
            <a:normAutofit fontScale="92500" lnSpcReduction="10000"/>
          </a:bodyPr>
          <a:lstStyle/>
          <a:p>
            <a:r>
              <a:rPr lang="en-US" sz="9300" dirty="0">
                <a:ln>
                  <a:solidFill>
                    <a:schemeClr val="bg1"/>
                  </a:solidFill>
                </a:ln>
                <a:effectLst>
                  <a:glow rad="101600">
                    <a:schemeClr val="bg1">
                      <a:alpha val="60000"/>
                    </a:schemeClr>
                  </a:glow>
                </a:effectLst>
                <a:latin typeface="Forte" panose="03060902040502070203" pitchFamily="66" charset="0"/>
              </a:rPr>
              <a:t>His Omniscience</a:t>
            </a:r>
          </a:p>
          <a:p>
            <a:r>
              <a:rPr lang="en-US" sz="8000" dirty="0">
                <a:ln>
                  <a:solidFill>
                    <a:schemeClr val="bg1"/>
                  </a:solidFill>
                </a:ln>
                <a:effectLst>
                  <a:glow rad="101600">
                    <a:schemeClr val="bg1">
                      <a:alpha val="60000"/>
                    </a:schemeClr>
                  </a:glow>
                </a:effectLst>
                <a:latin typeface="Forte" panose="03060902040502070203" pitchFamily="66" charset="0"/>
              </a:rPr>
              <a:t>(Absolute Knowledge)</a:t>
            </a:r>
          </a:p>
          <a:p>
            <a:endParaRPr lang="en-US" sz="8000" dirty="0">
              <a:ln>
                <a:solidFill>
                  <a:schemeClr val="bg1"/>
                </a:solidFill>
              </a:ln>
              <a:effectLst>
                <a:glow rad="101600">
                  <a:schemeClr val="bg1">
                    <a:alpha val="60000"/>
                  </a:schemeClr>
                </a:glow>
              </a:effectLst>
              <a:latin typeface="Forte" panose="03060902040502070203" pitchFamily="66" charset="0"/>
            </a:endParaRPr>
          </a:p>
          <a:p>
            <a:r>
              <a:rPr lang="en-US" sz="4200" dirty="0">
                <a:ln>
                  <a:solidFill>
                    <a:schemeClr val="bg1"/>
                  </a:solidFill>
                </a:ln>
                <a:effectLst>
                  <a:glow rad="101600">
                    <a:schemeClr val="bg1">
                      <a:alpha val="60000"/>
                    </a:schemeClr>
                  </a:glow>
                </a:effectLst>
                <a:highlight>
                  <a:srgbClr val="00FFFF"/>
                </a:highlight>
                <a:latin typeface="Arial Black" panose="020B0A04020102020204" pitchFamily="34" charset="0"/>
              </a:rPr>
              <a:t>Proverbs 15:3</a:t>
            </a:r>
          </a:p>
        </p:txBody>
      </p:sp>
    </p:spTree>
    <p:extLst>
      <p:ext uri="{BB962C8B-B14F-4D97-AF65-F5344CB8AC3E}">
        <p14:creationId xmlns:p14="http://schemas.microsoft.com/office/powerpoint/2010/main" val="39305324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pace And The Universe - Lessons - Tes Teach">
            <a:extLst>
              <a:ext uri="{FF2B5EF4-FFF2-40B4-BE49-F238E27FC236}">
                <a16:creationId xmlns:a16="http://schemas.microsoft.com/office/drawing/2014/main" id="{D912E0D1-E919-4B28-BB05-C9B77FB86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1D275EAF-CD78-40E7-8C07-F6CCB2760877}"/>
              </a:ext>
            </a:extLst>
          </p:cNvPr>
          <p:cNvSpPr>
            <a:spLocks noGrp="1"/>
          </p:cNvSpPr>
          <p:nvPr>
            <p:ph type="subTitle" idx="1"/>
          </p:nvPr>
        </p:nvSpPr>
        <p:spPr>
          <a:xfrm>
            <a:off x="253608" y="2822028"/>
            <a:ext cx="11922448" cy="4035972"/>
          </a:xfrm>
        </p:spPr>
        <p:txBody>
          <a:bodyPr>
            <a:normAutofit fontScale="92500" lnSpcReduction="10000"/>
          </a:bodyPr>
          <a:lstStyle/>
          <a:p>
            <a:r>
              <a:rPr lang="en-US" sz="9300" dirty="0">
                <a:ln>
                  <a:solidFill>
                    <a:schemeClr val="bg1"/>
                  </a:solidFill>
                </a:ln>
                <a:effectLst>
                  <a:glow rad="101600">
                    <a:schemeClr val="bg1">
                      <a:alpha val="60000"/>
                    </a:schemeClr>
                  </a:glow>
                </a:effectLst>
                <a:latin typeface="Forte" panose="03060902040502070203" pitchFamily="66" charset="0"/>
              </a:rPr>
              <a:t>His Omnipresence)</a:t>
            </a:r>
          </a:p>
          <a:p>
            <a:r>
              <a:rPr lang="en-US" sz="8000" dirty="0">
                <a:ln>
                  <a:solidFill>
                    <a:schemeClr val="bg1"/>
                  </a:solidFill>
                </a:ln>
                <a:effectLst>
                  <a:glow rad="101600">
                    <a:schemeClr val="bg1">
                      <a:alpha val="60000"/>
                    </a:schemeClr>
                  </a:glow>
                </a:effectLst>
                <a:latin typeface="Forte" panose="03060902040502070203" pitchFamily="66" charset="0"/>
              </a:rPr>
              <a:t>(Universal Presence)</a:t>
            </a:r>
          </a:p>
          <a:p>
            <a:endParaRPr lang="en-US" sz="8000" dirty="0">
              <a:ln>
                <a:solidFill>
                  <a:schemeClr val="bg1"/>
                </a:solidFill>
              </a:ln>
              <a:effectLst>
                <a:glow rad="101600">
                  <a:schemeClr val="bg1">
                    <a:alpha val="60000"/>
                  </a:schemeClr>
                </a:glow>
              </a:effectLst>
              <a:latin typeface="Forte" panose="03060902040502070203" pitchFamily="66" charset="0"/>
            </a:endParaRPr>
          </a:p>
          <a:p>
            <a:r>
              <a:rPr lang="en-US" sz="4200" dirty="0">
                <a:ln>
                  <a:solidFill>
                    <a:schemeClr val="bg1"/>
                  </a:solidFill>
                </a:ln>
                <a:effectLst>
                  <a:glow rad="101600">
                    <a:schemeClr val="bg1">
                      <a:alpha val="60000"/>
                    </a:schemeClr>
                  </a:glow>
                </a:effectLst>
                <a:highlight>
                  <a:srgbClr val="00FFFF"/>
                </a:highlight>
                <a:latin typeface="Arial Black" panose="020B0A04020102020204" pitchFamily="34" charset="0"/>
              </a:rPr>
              <a:t>Jeremiah 23:24</a:t>
            </a:r>
          </a:p>
        </p:txBody>
      </p:sp>
      <p:sp>
        <p:nvSpPr>
          <p:cNvPr id="2" name="Title 1">
            <a:extLst>
              <a:ext uri="{FF2B5EF4-FFF2-40B4-BE49-F238E27FC236}">
                <a16:creationId xmlns:a16="http://schemas.microsoft.com/office/drawing/2014/main" id="{09255828-572E-4426-9542-073A2CE6C2DA}"/>
              </a:ext>
            </a:extLst>
          </p:cNvPr>
          <p:cNvSpPr>
            <a:spLocks noGrp="1"/>
          </p:cNvSpPr>
          <p:nvPr>
            <p:ph type="ctrTitle"/>
          </p:nvPr>
        </p:nvSpPr>
        <p:spPr>
          <a:xfrm>
            <a:off x="1325161" y="-220717"/>
            <a:ext cx="9144000" cy="2387600"/>
          </a:xfrm>
          <a:scene3d>
            <a:camera prst="isometricOffAxis1Right"/>
            <a:lightRig rig="threePt" dir="t"/>
          </a:scene3d>
        </p:spPr>
        <p:txBody>
          <a:bodyPr>
            <a:normAutofit fontScale="90000"/>
          </a:bodyPr>
          <a:lstStyle/>
          <a:p>
            <a:r>
              <a:rPr lang="en-US" sz="7200" dirty="0">
                <a:ln>
                  <a:solidFill>
                    <a:schemeClr val="tx1"/>
                  </a:solidFill>
                </a:ln>
                <a:solidFill>
                  <a:schemeClr val="bg1"/>
                </a:solidFill>
                <a:effectLst>
                  <a:glow rad="101600">
                    <a:schemeClr val="tx1">
                      <a:alpha val="60000"/>
                    </a:schemeClr>
                  </a:glow>
                </a:effectLst>
                <a:latin typeface="Cooper Black" panose="0208090404030B020404" pitchFamily="18" charset="0"/>
              </a:rPr>
              <a:t>GOD –                          AN INFINITE BEING</a:t>
            </a:r>
          </a:p>
        </p:txBody>
      </p:sp>
    </p:spTree>
    <p:extLst>
      <p:ext uri="{BB962C8B-B14F-4D97-AF65-F5344CB8AC3E}">
        <p14:creationId xmlns:p14="http://schemas.microsoft.com/office/powerpoint/2010/main" val="1239103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2B71027-F313-4ADC-BFE2-94B4E8F49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77" y="0"/>
            <a:ext cx="1243818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1D275EAF-CD78-40E7-8C07-F6CCB2760877}"/>
              </a:ext>
            </a:extLst>
          </p:cNvPr>
          <p:cNvSpPr>
            <a:spLocks noGrp="1"/>
          </p:cNvSpPr>
          <p:nvPr>
            <p:ph type="subTitle" idx="1"/>
          </p:nvPr>
        </p:nvSpPr>
        <p:spPr>
          <a:xfrm>
            <a:off x="-17678" y="2822028"/>
            <a:ext cx="12193734" cy="4035972"/>
          </a:xfrm>
        </p:spPr>
        <p:txBody>
          <a:bodyPr>
            <a:normAutofit fontScale="92500" lnSpcReduction="10000"/>
          </a:bodyPr>
          <a:lstStyle/>
          <a:p>
            <a:r>
              <a:rPr lang="en-US" sz="9300" dirty="0">
                <a:ln>
                  <a:solidFill>
                    <a:schemeClr val="tx1"/>
                  </a:solidFill>
                </a:ln>
                <a:solidFill>
                  <a:srgbClr val="FFFF00"/>
                </a:solidFill>
                <a:effectLst>
                  <a:glow rad="101600">
                    <a:schemeClr val="tx1">
                      <a:alpha val="60000"/>
                    </a:schemeClr>
                  </a:glow>
                </a:effectLst>
                <a:latin typeface="Forte" panose="03060902040502070203" pitchFamily="66" charset="0"/>
              </a:rPr>
              <a:t>His Immutability)</a:t>
            </a:r>
          </a:p>
          <a:p>
            <a:r>
              <a:rPr lang="en-US" sz="8000" dirty="0">
                <a:ln>
                  <a:solidFill>
                    <a:schemeClr val="tx1"/>
                  </a:solidFill>
                </a:ln>
                <a:solidFill>
                  <a:srgbClr val="FFFF00"/>
                </a:solidFill>
                <a:effectLst>
                  <a:glow rad="101600">
                    <a:schemeClr val="tx1">
                      <a:alpha val="60000"/>
                    </a:schemeClr>
                  </a:glow>
                </a:effectLst>
                <a:latin typeface="Forte" panose="03060902040502070203" pitchFamily="66" charset="0"/>
              </a:rPr>
              <a:t>(Unchangeableness)</a:t>
            </a:r>
          </a:p>
          <a:p>
            <a:endParaRPr lang="en-US" sz="8000" dirty="0">
              <a:ln>
                <a:solidFill>
                  <a:schemeClr val="bg1"/>
                </a:solidFill>
              </a:ln>
              <a:effectLst>
                <a:glow rad="101600">
                  <a:schemeClr val="bg1">
                    <a:alpha val="60000"/>
                  </a:schemeClr>
                </a:glow>
              </a:effectLst>
              <a:latin typeface="Forte" panose="03060902040502070203" pitchFamily="66" charset="0"/>
            </a:endParaRPr>
          </a:p>
          <a:p>
            <a:r>
              <a:rPr lang="en-US" sz="4200" dirty="0">
                <a:ln>
                  <a:solidFill>
                    <a:schemeClr val="bg1"/>
                  </a:solidFill>
                </a:ln>
                <a:effectLst>
                  <a:glow rad="101600">
                    <a:schemeClr val="bg1">
                      <a:alpha val="60000"/>
                    </a:schemeClr>
                  </a:glow>
                </a:effectLst>
                <a:highlight>
                  <a:srgbClr val="00FFFF"/>
                </a:highlight>
                <a:latin typeface="Arial Black" panose="020B0A04020102020204" pitchFamily="34" charset="0"/>
              </a:rPr>
              <a:t>Malachi 3:6a</a:t>
            </a:r>
          </a:p>
        </p:txBody>
      </p:sp>
      <p:sp>
        <p:nvSpPr>
          <p:cNvPr id="2" name="Title 1">
            <a:extLst>
              <a:ext uri="{FF2B5EF4-FFF2-40B4-BE49-F238E27FC236}">
                <a16:creationId xmlns:a16="http://schemas.microsoft.com/office/drawing/2014/main" id="{09255828-572E-4426-9542-073A2CE6C2DA}"/>
              </a:ext>
            </a:extLst>
          </p:cNvPr>
          <p:cNvSpPr>
            <a:spLocks noGrp="1"/>
          </p:cNvSpPr>
          <p:nvPr>
            <p:ph type="ctrTitle"/>
          </p:nvPr>
        </p:nvSpPr>
        <p:spPr>
          <a:xfrm>
            <a:off x="1325161" y="-220717"/>
            <a:ext cx="9144000" cy="2387600"/>
          </a:xfrm>
          <a:scene3d>
            <a:camera prst="isometricOffAxis1Right"/>
            <a:lightRig rig="threePt" dir="t"/>
          </a:scene3d>
        </p:spPr>
        <p:txBody>
          <a:bodyPr>
            <a:normAutofit fontScale="90000"/>
          </a:bodyPr>
          <a:lstStyle/>
          <a:p>
            <a:r>
              <a:rPr lang="en-US" sz="7200" dirty="0">
                <a:ln>
                  <a:solidFill>
                    <a:schemeClr val="tx1"/>
                  </a:solidFill>
                </a:ln>
                <a:solidFill>
                  <a:schemeClr val="bg1"/>
                </a:solidFill>
                <a:effectLst>
                  <a:glow rad="101600">
                    <a:schemeClr val="tx1">
                      <a:alpha val="60000"/>
                    </a:schemeClr>
                  </a:glow>
                </a:effectLst>
                <a:latin typeface="Cooper Black" panose="0208090404030B020404" pitchFamily="18" charset="0"/>
              </a:rPr>
              <a:t>GOD –                          AN INFINITE BEING</a:t>
            </a:r>
          </a:p>
        </p:txBody>
      </p:sp>
    </p:spTree>
    <p:extLst>
      <p:ext uri="{BB962C8B-B14F-4D97-AF65-F5344CB8AC3E}">
        <p14:creationId xmlns:p14="http://schemas.microsoft.com/office/powerpoint/2010/main" val="124333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1B146-AD00-480B-9BB2-9ADF6311E166}"/>
              </a:ext>
            </a:extLst>
          </p:cNvPr>
          <p:cNvSpPr>
            <a:spLocks noGrp="1"/>
          </p:cNvSpPr>
          <p:nvPr>
            <p:ph type="ctrTitle"/>
          </p:nvPr>
        </p:nvSpPr>
        <p:spPr>
          <a:xfrm>
            <a:off x="-1000125" y="786461"/>
            <a:ext cx="9144000" cy="2387600"/>
          </a:xfrm>
        </p:spPr>
        <p:txBody>
          <a:bodyPr/>
          <a:lstStyle/>
          <a:p>
            <a:endParaRPr lang="en-US" dirty="0"/>
          </a:p>
        </p:txBody>
      </p:sp>
      <p:sp>
        <p:nvSpPr>
          <p:cNvPr id="3" name="Subtitle 2">
            <a:extLst>
              <a:ext uri="{FF2B5EF4-FFF2-40B4-BE49-F238E27FC236}">
                <a16:creationId xmlns:a16="http://schemas.microsoft.com/office/drawing/2014/main" id="{A1A152EE-8564-43CB-89E8-B0D85069FB80}"/>
              </a:ext>
            </a:extLst>
          </p:cNvPr>
          <p:cNvSpPr>
            <a:spLocks noGrp="1"/>
          </p:cNvSpPr>
          <p:nvPr>
            <p:ph type="subTitle" idx="1"/>
          </p:nvPr>
        </p:nvSpPr>
        <p:spPr/>
        <p:txBody>
          <a:bodyPr/>
          <a:lstStyle/>
          <a:p>
            <a:endParaRPr lang="en-US"/>
          </a:p>
        </p:txBody>
      </p:sp>
      <p:pic>
        <p:nvPicPr>
          <p:cNvPr id="2050" name="Picture 2" descr="dial a prayer">
            <a:extLst>
              <a:ext uri="{FF2B5EF4-FFF2-40B4-BE49-F238E27FC236}">
                <a16:creationId xmlns:a16="http://schemas.microsoft.com/office/drawing/2014/main" id="{93D5D957-0082-4FFB-8FCA-023F402CF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96" y="389106"/>
            <a:ext cx="6135919" cy="51346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ll Dressed Up Cartoons and Comics - funny pictures from CartoonStock">
            <a:extLst>
              <a:ext uri="{FF2B5EF4-FFF2-40B4-BE49-F238E27FC236}">
                <a16:creationId xmlns:a16="http://schemas.microsoft.com/office/drawing/2014/main" id="{B07A29BD-959D-47E1-BFEC-45377FB69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9902" y="1204455"/>
            <a:ext cx="5315129" cy="5328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52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w the 'Temptations of Jesus' relate to everthing about you, society and  the world | Gralefrit Theology">
            <a:extLst>
              <a:ext uri="{FF2B5EF4-FFF2-40B4-BE49-F238E27FC236}">
                <a16:creationId xmlns:a16="http://schemas.microsoft.com/office/drawing/2014/main" id="{5A67B8EA-6C8C-4E90-8B9A-A3A54F49D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08" y="0"/>
            <a:ext cx="12313277" cy="6922285"/>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1D275EAF-CD78-40E7-8C07-F6CCB2760877}"/>
              </a:ext>
            </a:extLst>
          </p:cNvPr>
          <p:cNvSpPr>
            <a:spLocks noGrp="1"/>
          </p:cNvSpPr>
          <p:nvPr>
            <p:ph type="subTitle" idx="1"/>
          </p:nvPr>
        </p:nvSpPr>
        <p:spPr>
          <a:xfrm>
            <a:off x="-17678" y="2822028"/>
            <a:ext cx="12193734" cy="4035972"/>
          </a:xfrm>
        </p:spPr>
        <p:txBody>
          <a:bodyPr>
            <a:normAutofit fontScale="92500" lnSpcReduction="10000"/>
          </a:bodyPr>
          <a:lstStyle/>
          <a:p>
            <a:r>
              <a:rPr lang="en-US" sz="9300" dirty="0">
                <a:ln>
                  <a:solidFill>
                    <a:schemeClr val="tx1"/>
                  </a:solidFill>
                </a:ln>
                <a:solidFill>
                  <a:srgbClr val="FFFF00"/>
                </a:solidFill>
                <a:effectLst>
                  <a:glow rad="101600">
                    <a:schemeClr val="tx1">
                      <a:alpha val="60000"/>
                    </a:schemeClr>
                  </a:glow>
                </a:effectLst>
                <a:latin typeface="Forte" panose="03060902040502070203" pitchFamily="66" charset="0"/>
              </a:rPr>
              <a:t>His Impeccability</a:t>
            </a:r>
          </a:p>
          <a:p>
            <a:r>
              <a:rPr lang="en-US" sz="8000" dirty="0">
                <a:ln>
                  <a:solidFill>
                    <a:schemeClr val="tx1"/>
                  </a:solidFill>
                </a:ln>
                <a:solidFill>
                  <a:srgbClr val="FFFF00"/>
                </a:solidFill>
                <a:effectLst>
                  <a:glow rad="101600">
                    <a:schemeClr val="tx1">
                      <a:alpha val="60000"/>
                    </a:schemeClr>
                  </a:glow>
                </a:effectLst>
                <a:latin typeface="Forte" panose="03060902040502070203" pitchFamily="66" charset="0"/>
              </a:rPr>
              <a:t>(Flawlessness)</a:t>
            </a:r>
          </a:p>
          <a:p>
            <a:endParaRPr lang="en-US" sz="8000" dirty="0">
              <a:ln>
                <a:solidFill>
                  <a:schemeClr val="bg1"/>
                </a:solidFill>
              </a:ln>
              <a:effectLst>
                <a:glow rad="101600">
                  <a:schemeClr val="bg1">
                    <a:alpha val="60000"/>
                  </a:schemeClr>
                </a:glow>
              </a:effectLst>
              <a:latin typeface="Forte" panose="03060902040502070203" pitchFamily="66" charset="0"/>
            </a:endParaRPr>
          </a:p>
          <a:p>
            <a:r>
              <a:rPr lang="en-US" sz="4200" dirty="0">
                <a:ln>
                  <a:solidFill>
                    <a:schemeClr val="bg1"/>
                  </a:solidFill>
                </a:ln>
                <a:effectLst>
                  <a:glow rad="101600">
                    <a:schemeClr val="bg1">
                      <a:alpha val="60000"/>
                    </a:schemeClr>
                  </a:glow>
                </a:effectLst>
                <a:highlight>
                  <a:srgbClr val="00FFFF"/>
                </a:highlight>
                <a:latin typeface="Arial Black" panose="020B0A04020102020204" pitchFamily="34" charset="0"/>
              </a:rPr>
              <a:t>James 1:13</a:t>
            </a:r>
          </a:p>
        </p:txBody>
      </p:sp>
      <p:sp>
        <p:nvSpPr>
          <p:cNvPr id="2" name="Title 1">
            <a:extLst>
              <a:ext uri="{FF2B5EF4-FFF2-40B4-BE49-F238E27FC236}">
                <a16:creationId xmlns:a16="http://schemas.microsoft.com/office/drawing/2014/main" id="{09255828-572E-4426-9542-073A2CE6C2DA}"/>
              </a:ext>
            </a:extLst>
          </p:cNvPr>
          <p:cNvSpPr>
            <a:spLocks noGrp="1"/>
          </p:cNvSpPr>
          <p:nvPr>
            <p:ph type="ctrTitle"/>
          </p:nvPr>
        </p:nvSpPr>
        <p:spPr>
          <a:xfrm>
            <a:off x="1325161" y="-220717"/>
            <a:ext cx="9144000" cy="2387600"/>
          </a:xfrm>
          <a:scene3d>
            <a:camera prst="isometricOffAxis1Right"/>
            <a:lightRig rig="threePt" dir="t"/>
          </a:scene3d>
        </p:spPr>
        <p:txBody>
          <a:bodyPr>
            <a:normAutofit fontScale="90000"/>
          </a:bodyPr>
          <a:lstStyle/>
          <a:p>
            <a:r>
              <a:rPr lang="en-US" sz="7200" dirty="0">
                <a:ln>
                  <a:solidFill>
                    <a:schemeClr val="tx1"/>
                  </a:solidFill>
                </a:ln>
                <a:solidFill>
                  <a:schemeClr val="bg1"/>
                </a:solidFill>
                <a:effectLst>
                  <a:glow rad="101600">
                    <a:schemeClr val="tx1">
                      <a:alpha val="60000"/>
                    </a:schemeClr>
                  </a:glow>
                </a:effectLst>
                <a:latin typeface="Cooper Black" panose="0208090404030B020404" pitchFamily="18" charset="0"/>
              </a:rPr>
              <a:t>GOD –                          AN INFINITE BEING</a:t>
            </a:r>
          </a:p>
        </p:txBody>
      </p:sp>
      <p:pic>
        <p:nvPicPr>
          <p:cNvPr id="7" name="Picture 4" descr="temptation_of_Christ_York_Mystery_Plays">
            <a:extLst>
              <a:ext uri="{FF2B5EF4-FFF2-40B4-BE49-F238E27FC236}">
                <a16:creationId xmlns:a16="http://schemas.microsoft.com/office/drawing/2014/main" id="{0AFCB077-E6FE-4149-AAEA-436021E8E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161" y="138172"/>
            <a:ext cx="9261231" cy="79646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3774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What Is Your Need for Absolute Truth (and Why is it an Enemy of  Self-Awareness">
            <a:extLst>
              <a:ext uri="{FF2B5EF4-FFF2-40B4-BE49-F238E27FC236}">
                <a16:creationId xmlns:a16="http://schemas.microsoft.com/office/drawing/2014/main" id="{9A0594E4-4590-4620-9A47-5AA3BF6D5A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0615"/>
            <a:ext cx="12176056" cy="7678615"/>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1D275EAF-CD78-40E7-8C07-F6CCB2760877}"/>
              </a:ext>
            </a:extLst>
          </p:cNvPr>
          <p:cNvSpPr>
            <a:spLocks noGrp="1"/>
          </p:cNvSpPr>
          <p:nvPr>
            <p:ph type="subTitle" idx="1"/>
          </p:nvPr>
        </p:nvSpPr>
        <p:spPr>
          <a:xfrm>
            <a:off x="-199706" y="3424516"/>
            <a:ext cx="12193734" cy="4035972"/>
          </a:xfrm>
        </p:spPr>
        <p:txBody>
          <a:bodyPr>
            <a:normAutofit/>
          </a:bodyPr>
          <a:lstStyle/>
          <a:p>
            <a:r>
              <a:rPr lang="en-US" sz="9300" dirty="0">
                <a:ln>
                  <a:solidFill>
                    <a:schemeClr val="tx1"/>
                  </a:solidFill>
                </a:ln>
                <a:solidFill>
                  <a:srgbClr val="FFFF00"/>
                </a:solidFill>
                <a:effectLst>
                  <a:glow rad="101600">
                    <a:schemeClr val="tx1">
                      <a:alpha val="60000"/>
                    </a:schemeClr>
                  </a:glow>
                </a:effectLst>
                <a:latin typeface="Forte" panose="03060902040502070203" pitchFamily="66" charset="0"/>
              </a:rPr>
              <a:t>His Truthfulness)</a:t>
            </a:r>
          </a:p>
          <a:p>
            <a:r>
              <a:rPr lang="en-US" sz="8000" dirty="0">
                <a:ln>
                  <a:solidFill>
                    <a:schemeClr val="tx1"/>
                  </a:solidFill>
                </a:ln>
                <a:solidFill>
                  <a:srgbClr val="FFFF00"/>
                </a:solidFill>
                <a:effectLst>
                  <a:glow rad="101600">
                    <a:schemeClr val="tx1">
                      <a:alpha val="60000"/>
                    </a:schemeClr>
                  </a:glow>
                </a:effectLst>
                <a:latin typeface="Forte" panose="03060902040502070203" pitchFamily="66" charset="0"/>
              </a:rPr>
              <a:t>(Absolute Truth)</a:t>
            </a:r>
          </a:p>
          <a:p>
            <a:r>
              <a:rPr lang="en-US" sz="4200" dirty="0">
                <a:ln>
                  <a:solidFill>
                    <a:schemeClr val="bg1"/>
                  </a:solidFill>
                </a:ln>
                <a:effectLst>
                  <a:glow rad="101600">
                    <a:schemeClr val="bg1">
                      <a:alpha val="60000"/>
                    </a:schemeClr>
                  </a:glow>
                </a:effectLst>
                <a:highlight>
                  <a:srgbClr val="00FFFF"/>
                </a:highlight>
                <a:latin typeface="Arial Black" panose="020B0A04020102020204" pitchFamily="34" charset="0"/>
              </a:rPr>
              <a:t>John 14:6</a:t>
            </a:r>
          </a:p>
        </p:txBody>
      </p:sp>
      <p:sp>
        <p:nvSpPr>
          <p:cNvPr id="2" name="Title 1">
            <a:extLst>
              <a:ext uri="{FF2B5EF4-FFF2-40B4-BE49-F238E27FC236}">
                <a16:creationId xmlns:a16="http://schemas.microsoft.com/office/drawing/2014/main" id="{09255828-572E-4426-9542-073A2CE6C2DA}"/>
              </a:ext>
            </a:extLst>
          </p:cNvPr>
          <p:cNvSpPr>
            <a:spLocks noGrp="1"/>
          </p:cNvSpPr>
          <p:nvPr>
            <p:ph type="ctrTitle"/>
          </p:nvPr>
        </p:nvSpPr>
        <p:spPr>
          <a:xfrm>
            <a:off x="1325161" y="-220717"/>
            <a:ext cx="9144000" cy="2387600"/>
          </a:xfrm>
          <a:scene3d>
            <a:camera prst="isometricOffAxis1Right"/>
            <a:lightRig rig="threePt" dir="t"/>
          </a:scene3d>
        </p:spPr>
        <p:txBody>
          <a:bodyPr>
            <a:normAutofit fontScale="90000"/>
          </a:bodyPr>
          <a:lstStyle/>
          <a:p>
            <a:r>
              <a:rPr lang="en-US" sz="7200" dirty="0">
                <a:ln>
                  <a:solidFill>
                    <a:schemeClr val="tx1"/>
                  </a:solidFill>
                </a:ln>
                <a:solidFill>
                  <a:schemeClr val="bg1"/>
                </a:solidFill>
                <a:effectLst>
                  <a:glow rad="101600">
                    <a:schemeClr val="tx1">
                      <a:alpha val="60000"/>
                    </a:schemeClr>
                  </a:glow>
                </a:effectLst>
                <a:latin typeface="Cooper Black" panose="0208090404030B020404" pitchFamily="18" charset="0"/>
              </a:rPr>
              <a:t>GOD –                          AN INFINITE BEING</a:t>
            </a:r>
          </a:p>
        </p:txBody>
      </p:sp>
    </p:spTree>
    <p:extLst>
      <p:ext uri="{BB962C8B-B14F-4D97-AF65-F5344CB8AC3E}">
        <p14:creationId xmlns:p14="http://schemas.microsoft.com/office/powerpoint/2010/main" val="310417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od's Sovereignty in Salvation and the Unity of the Trinity">
            <a:extLst>
              <a:ext uri="{FF2B5EF4-FFF2-40B4-BE49-F238E27FC236}">
                <a16:creationId xmlns:a16="http://schemas.microsoft.com/office/drawing/2014/main" id="{6C5FB6EB-7DF3-4E99-9280-65397EF51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761" y="-1"/>
            <a:ext cx="15881007" cy="6864693"/>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1D275EAF-CD78-40E7-8C07-F6CCB2760877}"/>
              </a:ext>
            </a:extLst>
          </p:cNvPr>
          <p:cNvSpPr>
            <a:spLocks noGrp="1"/>
          </p:cNvSpPr>
          <p:nvPr>
            <p:ph type="subTitle" idx="1"/>
          </p:nvPr>
        </p:nvSpPr>
        <p:spPr>
          <a:xfrm>
            <a:off x="-1734" y="2568731"/>
            <a:ext cx="12193734" cy="4035972"/>
          </a:xfrm>
        </p:spPr>
        <p:txBody>
          <a:bodyPr>
            <a:normAutofit fontScale="92500" lnSpcReduction="10000"/>
          </a:bodyPr>
          <a:lstStyle/>
          <a:p>
            <a:r>
              <a:rPr lang="en-US" sz="9300" dirty="0">
                <a:ln>
                  <a:solidFill>
                    <a:schemeClr val="tx1"/>
                  </a:solidFill>
                </a:ln>
                <a:solidFill>
                  <a:srgbClr val="FFFF00"/>
                </a:solidFill>
                <a:effectLst>
                  <a:glow rad="101600">
                    <a:schemeClr val="tx1">
                      <a:alpha val="60000"/>
                    </a:schemeClr>
                  </a:glow>
                </a:effectLst>
                <a:latin typeface="Forte" panose="03060902040502070203" pitchFamily="66" charset="0"/>
              </a:rPr>
              <a:t>His Unity)</a:t>
            </a:r>
          </a:p>
          <a:p>
            <a:r>
              <a:rPr lang="en-US" sz="8000" dirty="0">
                <a:ln>
                  <a:solidFill>
                    <a:schemeClr val="tx1"/>
                  </a:solidFill>
                </a:ln>
                <a:solidFill>
                  <a:srgbClr val="FFFF00"/>
                </a:solidFill>
                <a:effectLst>
                  <a:glow rad="101600">
                    <a:schemeClr val="tx1">
                      <a:alpha val="60000"/>
                    </a:schemeClr>
                  </a:glow>
                </a:effectLst>
                <a:latin typeface="Forte" panose="03060902040502070203" pitchFamily="66" charset="0"/>
              </a:rPr>
              <a:t>(Total Oneness)</a:t>
            </a:r>
          </a:p>
          <a:p>
            <a:endParaRPr lang="en-US" sz="8000" dirty="0">
              <a:ln>
                <a:solidFill>
                  <a:schemeClr val="tx1"/>
                </a:solidFill>
              </a:ln>
              <a:solidFill>
                <a:srgbClr val="FFFF00"/>
              </a:solidFill>
              <a:effectLst>
                <a:glow rad="101600">
                  <a:schemeClr val="tx1">
                    <a:alpha val="60000"/>
                  </a:schemeClr>
                </a:glow>
              </a:effectLst>
              <a:latin typeface="Forte" panose="03060902040502070203" pitchFamily="66" charset="0"/>
            </a:endParaRPr>
          </a:p>
          <a:p>
            <a:r>
              <a:rPr lang="en-US" sz="4200" dirty="0">
                <a:ln>
                  <a:solidFill>
                    <a:schemeClr val="bg1"/>
                  </a:solidFill>
                </a:ln>
                <a:effectLst>
                  <a:glow rad="101600">
                    <a:schemeClr val="bg1">
                      <a:alpha val="60000"/>
                    </a:schemeClr>
                  </a:glow>
                </a:effectLst>
                <a:highlight>
                  <a:srgbClr val="00FFFF"/>
                </a:highlight>
                <a:latin typeface="Arial Black" panose="020B0A04020102020204" pitchFamily="34" charset="0"/>
              </a:rPr>
              <a:t>Deut. 6:4</a:t>
            </a:r>
          </a:p>
        </p:txBody>
      </p:sp>
      <p:sp>
        <p:nvSpPr>
          <p:cNvPr id="2" name="Title 1">
            <a:extLst>
              <a:ext uri="{FF2B5EF4-FFF2-40B4-BE49-F238E27FC236}">
                <a16:creationId xmlns:a16="http://schemas.microsoft.com/office/drawing/2014/main" id="{09255828-572E-4426-9542-073A2CE6C2DA}"/>
              </a:ext>
            </a:extLst>
          </p:cNvPr>
          <p:cNvSpPr>
            <a:spLocks noGrp="1"/>
          </p:cNvSpPr>
          <p:nvPr>
            <p:ph type="ctrTitle"/>
          </p:nvPr>
        </p:nvSpPr>
        <p:spPr>
          <a:xfrm>
            <a:off x="1325161" y="-220717"/>
            <a:ext cx="9144000" cy="2387600"/>
          </a:xfrm>
          <a:scene3d>
            <a:camera prst="isometricOffAxis1Right"/>
            <a:lightRig rig="threePt" dir="t"/>
          </a:scene3d>
        </p:spPr>
        <p:txBody>
          <a:bodyPr>
            <a:normAutofit fontScale="90000"/>
          </a:bodyPr>
          <a:lstStyle/>
          <a:p>
            <a:r>
              <a:rPr lang="en-US" sz="7200" dirty="0">
                <a:ln>
                  <a:solidFill>
                    <a:schemeClr val="tx1"/>
                  </a:solidFill>
                </a:ln>
                <a:solidFill>
                  <a:schemeClr val="bg1"/>
                </a:solidFill>
                <a:effectLst>
                  <a:glow rad="101600">
                    <a:schemeClr val="tx1">
                      <a:alpha val="60000"/>
                    </a:schemeClr>
                  </a:glow>
                </a:effectLst>
                <a:latin typeface="Cooper Black" panose="0208090404030B020404" pitchFamily="18" charset="0"/>
              </a:rPr>
              <a:t>GOD –                          AN INFINITE BEING</a:t>
            </a:r>
          </a:p>
        </p:txBody>
      </p:sp>
    </p:spTree>
    <p:extLst>
      <p:ext uri="{BB962C8B-B14F-4D97-AF65-F5344CB8AC3E}">
        <p14:creationId xmlns:p14="http://schemas.microsoft.com/office/powerpoint/2010/main" val="35105669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king the Team South Africa: Defending the Crown">
            <a:extLst>
              <a:ext uri="{FF2B5EF4-FFF2-40B4-BE49-F238E27FC236}">
                <a16:creationId xmlns:a16="http://schemas.microsoft.com/office/drawing/2014/main" id="{FA016CFA-262D-4918-BF6B-16B072D37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17"/>
            <a:ext cx="12192000" cy="6865034"/>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1D275EAF-CD78-40E7-8C07-F6CCB2760877}"/>
              </a:ext>
            </a:extLst>
          </p:cNvPr>
          <p:cNvSpPr>
            <a:spLocks noGrp="1"/>
          </p:cNvSpPr>
          <p:nvPr>
            <p:ph type="subTitle" idx="1"/>
          </p:nvPr>
        </p:nvSpPr>
        <p:spPr>
          <a:xfrm>
            <a:off x="-1734" y="2568731"/>
            <a:ext cx="12193734" cy="4035972"/>
          </a:xfrm>
        </p:spPr>
        <p:txBody>
          <a:bodyPr>
            <a:normAutofit fontScale="92500" lnSpcReduction="10000"/>
          </a:bodyPr>
          <a:lstStyle/>
          <a:p>
            <a:r>
              <a:rPr lang="en-US" sz="9300" dirty="0">
                <a:ln>
                  <a:solidFill>
                    <a:schemeClr val="tx1"/>
                  </a:solidFill>
                </a:ln>
                <a:solidFill>
                  <a:srgbClr val="FFFF00"/>
                </a:solidFill>
                <a:effectLst>
                  <a:glow rad="101600">
                    <a:schemeClr val="tx1">
                      <a:alpha val="60000"/>
                    </a:schemeClr>
                  </a:glow>
                </a:effectLst>
                <a:latin typeface="Forte" panose="03060902040502070203" pitchFamily="66" charset="0"/>
              </a:rPr>
              <a:t>His Glory</a:t>
            </a:r>
          </a:p>
          <a:p>
            <a:r>
              <a:rPr lang="en-US" sz="8000" dirty="0">
                <a:ln>
                  <a:solidFill>
                    <a:schemeClr val="tx1"/>
                  </a:solidFill>
                </a:ln>
                <a:solidFill>
                  <a:srgbClr val="FFFF00"/>
                </a:solidFill>
                <a:effectLst>
                  <a:glow rad="101600">
                    <a:schemeClr val="tx1">
                      <a:alpha val="60000"/>
                    </a:schemeClr>
                  </a:glow>
                </a:effectLst>
                <a:latin typeface="Forte" panose="03060902040502070203" pitchFamily="66" charset="0"/>
              </a:rPr>
              <a:t>(Total Majesty)</a:t>
            </a:r>
          </a:p>
          <a:p>
            <a:endParaRPr lang="en-US" sz="8000" dirty="0">
              <a:ln>
                <a:solidFill>
                  <a:schemeClr val="tx1"/>
                </a:solidFill>
              </a:ln>
              <a:solidFill>
                <a:srgbClr val="FFFF00"/>
              </a:solidFill>
              <a:effectLst>
                <a:glow rad="101600">
                  <a:schemeClr val="tx1">
                    <a:alpha val="60000"/>
                  </a:schemeClr>
                </a:glow>
              </a:effectLst>
              <a:latin typeface="Forte" panose="03060902040502070203" pitchFamily="66" charset="0"/>
            </a:endParaRPr>
          </a:p>
          <a:p>
            <a:r>
              <a:rPr lang="en-US" sz="4200" dirty="0">
                <a:ln>
                  <a:solidFill>
                    <a:schemeClr val="bg1"/>
                  </a:solidFill>
                </a:ln>
                <a:effectLst>
                  <a:glow rad="101600">
                    <a:schemeClr val="bg1">
                      <a:alpha val="60000"/>
                    </a:schemeClr>
                  </a:glow>
                </a:effectLst>
                <a:highlight>
                  <a:srgbClr val="00FFFF"/>
                </a:highlight>
                <a:latin typeface="Arial Black" panose="020B0A04020102020204" pitchFamily="34" charset="0"/>
              </a:rPr>
              <a:t>2 Peter 1:16</a:t>
            </a:r>
          </a:p>
        </p:txBody>
      </p:sp>
      <p:sp>
        <p:nvSpPr>
          <p:cNvPr id="2" name="Title 1">
            <a:extLst>
              <a:ext uri="{FF2B5EF4-FFF2-40B4-BE49-F238E27FC236}">
                <a16:creationId xmlns:a16="http://schemas.microsoft.com/office/drawing/2014/main" id="{09255828-572E-4426-9542-073A2CE6C2DA}"/>
              </a:ext>
            </a:extLst>
          </p:cNvPr>
          <p:cNvSpPr>
            <a:spLocks noGrp="1"/>
          </p:cNvSpPr>
          <p:nvPr>
            <p:ph type="ctrTitle"/>
          </p:nvPr>
        </p:nvSpPr>
        <p:spPr>
          <a:xfrm>
            <a:off x="1325161" y="-220717"/>
            <a:ext cx="9144000" cy="2387600"/>
          </a:xfrm>
          <a:scene3d>
            <a:camera prst="isometricOffAxis1Right"/>
            <a:lightRig rig="threePt" dir="t"/>
          </a:scene3d>
        </p:spPr>
        <p:txBody>
          <a:bodyPr>
            <a:normAutofit fontScale="90000"/>
          </a:bodyPr>
          <a:lstStyle/>
          <a:p>
            <a:r>
              <a:rPr lang="en-US" sz="7200" dirty="0">
                <a:ln>
                  <a:solidFill>
                    <a:schemeClr val="tx1"/>
                  </a:solidFill>
                </a:ln>
                <a:solidFill>
                  <a:schemeClr val="bg1"/>
                </a:solidFill>
                <a:effectLst>
                  <a:glow rad="101600">
                    <a:schemeClr val="tx1">
                      <a:alpha val="60000"/>
                    </a:schemeClr>
                  </a:glow>
                </a:effectLst>
                <a:latin typeface="Cooper Black" panose="0208090404030B020404" pitchFamily="18" charset="0"/>
              </a:rPr>
              <a:t>GOD –                          AN INFINITE BEING</a:t>
            </a:r>
          </a:p>
        </p:txBody>
      </p:sp>
    </p:spTree>
    <p:extLst>
      <p:ext uri="{BB962C8B-B14F-4D97-AF65-F5344CB8AC3E}">
        <p14:creationId xmlns:p14="http://schemas.microsoft.com/office/powerpoint/2010/main" val="16963822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Transcendence Now! | Poor Richard's Almanack 2.0">
            <a:extLst>
              <a:ext uri="{FF2B5EF4-FFF2-40B4-BE49-F238E27FC236}">
                <a16:creationId xmlns:a16="http://schemas.microsoft.com/office/drawing/2014/main" id="{3699A632-485A-435C-913D-DC639B2D1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16" y="-82062"/>
            <a:ext cx="12438470" cy="7028587"/>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1D275EAF-CD78-40E7-8C07-F6CCB2760877}"/>
              </a:ext>
            </a:extLst>
          </p:cNvPr>
          <p:cNvSpPr>
            <a:spLocks noGrp="1"/>
          </p:cNvSpPr>
          <p:nvPr>
            <p:ph type="subTitle" idx="1"/>
          </p:nvPr>
        </p:nvSpPr>
        <p:spPr>
          <a:xfrm>
            <a:off x="-21007" y="2074985"/>
            <a:ext cx="12213007" cy="4684258"/>
          </a:xfrm>
        </p:spPr>
        <p:txBody>
          <a:bodyPr>
            <a:normAutofit/>
          </a:bodyPr>
          <a:lstStyle/>
          <a:p>
            <a:r>
              <a:rPr lang="en-US" sz="9300" dirty="0">
                <a:ln>
                  <a:solidFill>
                    <a:schemeClr val="tx1"/>
                  </a:solidFill>
                </a:ln>
                <a:solidFill>
                  <a:srgbClr val="FFFF00"/>
                </a:solidFill>
                <a:effectLst>
                  <a:glow rad="101600">
                    <a:schemeClr val="tx1">
                      <a:alpha val="60000"/>
                    </a:schemeClr>
                  </a:glow>
                </a:effectLst>
                <a:latin typeface="Forte" panose="03060902040502070203" pitchFamily="66" charset="0"/>
              </a:rPr>
              <a:t>His Transcendence:</a:t>
            </a:r>
          </a:p>
          <a:p>
            <a:r>
              <a:rPr lang="en-US" sz="8000" dirty="0">
                <a:ln>
                  <a:solidFill>
                    <a:schemeClr val="tx1"/>
                  </a:solidFill>
                </a:ln>
                <a:solidFill>
                  <a:srgbClr val="FFFF00"/>
                </a:solidFill>
                <a:effectLst>
                  <a:glow rad="101600">
                    <a:schemeClr val="tx1">
                      <a:alpha val="60000"/>
                    </a:schemeClr>
                  </a:glow>
                </a:effectLst>
                <a:latin typeface="Forte" panose="03060902040502070203" pitchFamily="66" charset="0"/>
              </a:rPr>
              <a:t>(Distinct from His Creation)</a:t>
            </a:r>
          </a:p>
          <a:p>
            <a:endParaRPr lang="en-US" sz="8000" dirty="0">
              <a:ln>
                <a:solidFill>
                  <a:schemeClr val="tx1"/>
                </a:solidFill>
              </a:ln>
              <a:solidFill>
                <a:srgbClr val="FFFF00"/>
              </a:solidFill>
              <a:effectLst>
                <a:glow rad="101600">
                  <a:schemeClr val="tx1">
                    <a:alpha val="60000"/>
                  </a:schemeClr>
                </a:glow>
              </a:effectLst>
              <a:latin typeface="Forte" panose="03060902040502070203" pitchFamily="66" charset="0"/>
            </a:endParaRPr>
          </a:p>
          <a:p>
            <a:r>
              <a:rPr lang="en-US" sz="4200" dirty="0">
                <a:ln>
                  <a:solidFill>
                    <a:schemeClr val="bg1"/>
                  </a:solidFill>
                </a:ln>
                <a:effectLst>
                  <a:glow rad="101600">
                    <a:schemeClr val="bg1">
                      <a:alpha val="60000"/>
                    </a:schemeClr>
                  </a:glow>
                </a:effectLst>
                <a:highlight>
                  <a:srgbClr val="00FFFF"/>
                </a:highlight>
                <a:latin typeface="Arial Black" panose="020B0A04020102020204" pitchFamily="34" charset="0"/>
              </a:rPr>
              <a:t>Romans 11:33</a:t>
            </a:r>
          </a:p>
        </p:txBody>
      </p:sp>
      <p:sp>
        <p:nvSpPr>
          <p:cNvPr id="2" name="Title 1">
            <a:extLst>
              <a:ext uri="{FF2B5EF4-FFF2-40B4-BE49-F238E27FC236}">
                <a16:creationId xmlns:a16="http://schemas.microsoft.com/office/drawing/2014/main" id="{09255828-572E-4426-9542-073A2CE6C2DA}"/>
              </a:ext>
            </a:extLst>
          </p:cNvPr>
          <p:cNvSpPr>
            <a:spLocks noGrp="1"/>
          </p:cNvSpPr>
          <p:nvPr>
            <p:ph type="ctrTitle"/>
          </p:nvPr>
        </p:nvSpPr>
        <p:spPr>
          <a:xfrm>
            <a:off x="1325161" y="-220717"/>
            <a:ext cx="9144000" cy="2030233"/>
          </a:xfrm>
          <a:scene3d>
            <a:camera prst="isometricOffAxis1Right"/>
            <a:lightRig rig="threePt" dir="t"/>
          </a:scene3d>
        </p:spPr>
        <p:txBody>
          <a:bodyPr>
            <a:normAutofit fontScale="90000"/>
          </a:bodyPr>
          <a:lstStyle/>
          <a:p>
            <a:r>
              <a:rPr lang="en-US" sz="7200" dirty="0">
                <a:ln>
                  <a:solidFill>
                    <a:schemeClr val="tx1"/>
                  </a:solidFill>
                </a:ln>
                <a:solidFill>
                  <a:schemeClr val="bg1"/>
                </a:solidFill>
                <a:effectLst>
                  <a:glow rad="101600">
                    <a:schemeClr val="tx1">
                      <a:alpha val="60000"/>
                    </a:schemeClr>
                  </a:glow>
                </a:effectLst>
                <a:latin typeface="Cooper Black" panose="0208090404030B020404" pitchFamily="18" charset="0"/>
              </a:rPr>
              <a:t>GOD –                          AN INFINITE BEING</a:t>
            </a:r>
          </a:p>
        </p:txBody>
      </p:sp>
    </p:spTree>
    <p:extLst>
      <p:ext uri="{BB962C8B-B14F-4D97-AF65-F5344CB8AC3E}">
        <p14:creationId xmlns:p14="http://schemas.microsoft.com/office/powerpoint/2010/main" val="17022344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Happened Before the Big Bang? | Live Science">
            <a:extLst>
              <a:ext uri="{FF2B5EF4-FFF2-40B4-BE49-F238E27FC236}">
                <a16:creationId xmlns:a16="http://schemas.microsoft.com/office/drawing/2014/main" id="{156304FA-FF11-4250-BAF7-2AD8AD06B7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3571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913F4A3-7414-40C6-BD33-696AAD5D1EE2}"/>
              </a:ext>
            </a:extLst>
          </p:cNvPr>
          <p:cNvSpPr>
            <a:spLocks noGrp="1"/>
          </p:cNvSpPr>
          <p:nvPr>
            <p:ph type="ctrTitle"/>
          </p:nvPr>
        </p:nvSpPr>
        <p:spPr>
          <a:xfrm>
            <a:off x="964164" y="1098179"/>
            <a:ext cx="10263672" cy="6071896"/>
          </a:xfrm>
        </p:spPr>
        <p:txBody>
          <a:bodyPr>
            <a:normAutofit fontScale="90000"/>
          </a:bodyPr>
          <a:lstStyle/>
          <a:p>
            <a:br>
              <a:rPr lang="en-US" sz="4800" i="1" dirty="0">
                <a:ln>
                  <a:solidFill>
                    <a:sysClr val="windowText" lastClr="000000"/>
                  </a:solidFill>
                </a:ln>
                <a:solidFill>
                  <a:schemeClr val="bg1"/>
                </a:solidFill>
                <a:effectLst>
                  <a:glow rad="101600">
                    <a:srgbClr val="C00000">
                      <a:alpha val="60000"/>
                    </a:srgbClr>
                  </a:glow>
                </a:effectLst>
                <a:latin typeface="Cooper Black" panose="0208090404030B020404" pitchFamily="18" charset="0"/>
              </a:rPr>
            </a:br>
            <a:br>
              <a:rPr lang="en-US" sz="4800" i="1" dirty="0">
                <a:ln>
                  <a:solidFill>
                    <a:sysClr val="windowText" lastClr="000000"/>
                  </a:solidFill>
                </a:ln>
                <a:solidFill>
                  <a:schemeClr val="bg1"/>
                </a:solidFill>
                <a:effectLst>
                  <a:glow rad="101600">
                    <a:srgbClr val="C00000">
                      <a:alpha val="60000"/>
                    </a:srgbClr>
                  </a:glow>
                </a:effectLst>
                <a:latin typeface="Cooper Black" panose="0208090404030B020404" pitchFamily="18" charset="0"/>
              </a:rPr>
            </a:br>
            <a:r>
              <a:rPr lang="en-US" sz="4800" dirty="0">
                <a:ln>
                  <a:solidFill>
                    <a:sysClr val="windowText" lastClr="000000"/>
                  </a:solidFill>
                </a:ln>
                <a:solidFill>
                  <a:srgbClr val="FFFF00"/>
                </a:solidFill>
                <a:effectLst>
                  <a:glow rad="101600">
                    <a:schemeClr val="tx1">
                      <a:alpha val="60000"/>
                    </a:schemeClr>
                  </a:glow>
                </a:effectLst>
                <a:latin typeface="Arial Black" panose="020B0A04020102020204" pitchFamily="34" charset="0"/>
              </a:rPr>
              <a:t>Romans 11:33</a:t>
            </a:r>
            <a:br>
              <a:rPr lang="en-US" sz="4800" dirty="0">
                <a:ln>
                  <a:solidFill>
                    <a:sysClr val="windowText" lastClr="000000"/>
                  </a:solidFill>
                </a:ln>
                <a:solidFill>
                  <a:schemeClr val="bg1"/>
                </a:solidFill>
                <a:effectLst>
                  <a:glow rad="101600">
                    <a:srgbClr val="C00000">
                      <a:alpha val="60000"/>
                    </a:srgbClr>
                  </a:glow>
                </a:effectLst>
                <a:latin typeface="Arial Black" panose="020B0A04020102020204" pitchFamily="34" charset="0"/>
              </a:rPr>
            </a:br>
            <a:r>
              <a:rPr lang="en-US" i="1" dirty="0">
                <a:ln>
                  <a:solidFill>
                    <a:sysClr val="windowText" lastClr="000000"/>
                  </a:solidFill>
                </a:ln>
                <a:solidFill>
                  <a:schemeClr val="bg1"/>
                </a:solidFill>
                <a:effectLst>
                  <a:glow rad="101600">
                    <a:schemeClr val="tx1">
                      <a:alpha val="60000"/>
                    </a:schemeClr>
                  </a:glow>
                </a:effectLst>
                <a:latin typeface="Arial Black" panose="020B0A04020102020204" pitchFamily="34" charset="0"/>
              </a:rPr>
              <a:t>O the depth of the riches both of the wisdom and knowledge of God! how unsearchable are his judgments, and his ways past finding out!</a:t>
            </a:r>
            <a:br>
              <a:rPr lang="en-US" i="1" dirty="0">
                <a:ln>
                  <a:solidFill>
                    <a:sysClr val="windowText" lastClr="000000"/>
                  </a:solidFill>
                </a:ln>
                <a:solidFill>
                  <a:schemeClr val="bg1"/>
                </a:solidFill>
                <a:effectLst>
                  <a:glow rad="101600">
                    <a:schemeClr val="tx1">
                      <a:alpha val="60000"/>
                    </a:schemeClr>
                  </a:glow>
                </a:effectLst>
                <a:latin typeface="Arial Black" panose="020B0A04020102020204" pitchFamily="34" charset="0"/>
              </a:rPr>
            </a:br>
            <a:r>
              <a:rPr lang="en-US" dirty="0">
                <a:ln>
                  <a:solidFill>
                    <a:sysClr val="windowText" lastClr="000000"/>
                  </a:solidFill>
                </a:ln>
                <a:solidFill>
                  <a:schemeClr val="bg1"/>
                </a:solidFill>
                <a:effectLst>
                  <a:glow rad="101600">
                    <a:schemeClr val="tx1">
                      <a:alpha val="60000"/>
                    </a:schemeClr>
                  </a:glow>
                </a:effectLst>
                <a:latin typeface="Arial Black" panose="020B0A04020102020204" pitchFamily="34" charset="0"/>
              </a:rPr>
              <a:t> </a:t>
            </a:r>
          </a:p>
        </p:txBody>
      </p:sp>
      <p:sp>
        <p:nvSpPr>
          <p:cNvPr id="4" name="TextBox 3">
            <a:extLst>
              <a:ext uri="{FF2B5EF4-FFF2-40B4-BE49-F238E27FC236}">
                <a16:creationId xmlns:a16="http://schemas.microsoft.com/office/drawing/2014/main" id="{FF88065E-4E77-4A16-B825-CCBFE3687D76}"/>
              </a:ext>
            </a:extLst>
          </p:cNvPr>
          <p:cNvSpPr txBox="1"/>
          <p:nvPr/>
        </p:nvSpPr>
        <p:spPr>
          <a:xfrm>
            <a:off x="555690" y="168988"/>
            <a:ext cx="3629608" cy="2308324"/>
          </a:xfrm>
          <a:prstGeom prst="rect">
            <a:avLst/>
          </a:prstGeom>
          <a:noFill/>
        </p:spPr>
        <p:txBody>
          <a:bodyPr wrap="square" rtlCol="0">
            <a:spAutoFit/>
          </a:bodyPr>
          <a:lstStyle/>
          <a:p>
            <a:r>
              <a:rPr lang="en-US" sz="3600" i="1" dirty="0">
                <a:ln>
                  <a:solidFill>
                    <a:sysClr val="windowText" lastClr="000000"/>
                  </a:solidFill>
                </a:ln>
                <a:solidFill>
                  <a:schemeClr val="bg1"/>
                </a:solidFill>
                <a:effectLst>
                  <a:glow rad="101600">
                    <a:srgbClr val="C00000">
                      <a:alpha val="60000"/>
                    </a:srgbClr>
                  </a:glow>
                </a:effectLst>
                <a:latin typeface="Cooper Black" panose="0208090404030B020404" pitchFamily="18" charset="0"/>
              </a:rPr>
              <a:t>TOTALLY AWESOME!</a:t>
            </a:r>
            <a:br>
              <a:rPr lang="en-US" sz="3600" i="1" dirty="0">
                <a:ln>
                  <a:solidFill>
                    <a:sysClr val="windowText" lastClr="000000"/>
                  </a:solidFill>
                </a:ln>
                <a:solidFill>
                  <a:schemeClr val="bg1"/>
                </a:solidFill>
                <a:effectLst>
                  <a:glow rad="101600">
                    <a:srgbClr val="C00000">
                      <a:alpha val="60000"/>
                    </a:srgbClr>
                  </a:glow>
                </a:effectLst>
                <a:latin typeface="Cooper Black" panose="0208090404030B020404" pitchFamily="18" charset="0"/>
              </a:rPr>
            </a:br>
            <a:br>
              <a:rPr lang="en-US" sz="3600" i="1" dirty="0">
                <a:ln>
                  <a:solidFill>
                    <a:sysClr val="windowText" lastClr="000000"/>
                  </a:solidFill>
                </a:ln>
                <a:solidFill>
                  <a:schemeClr val="bg1"/>
                </a:solidFill>
                <a:effectLst>
                  <a:glow rad="101600">
                    <a:srgbClr val="C00000">
                      <a:alpha val="60000"/>
                    </a:srgbClr>
                  </a:glow>
                </a:effectLst>
                <a:latin typeface="Cooper Black" panose="0208090404030B020404" pitchFamily="18" charset="0"/>
              </a:rPr>
            </a:br>
            <a:endParaRPr lang="en-US" sz="3600" dirty="0"/>
          </a:p>
        </p:txBody>
      </p:sp>
    </p:spTree>
    <p:extLst>
      <p:ext uri="{BB962C8B-B14F-4D97-AF65-F5344CB8AC3E}">
        <p14:creationId xmlns:p14="http://schemas.microsoft.com/office/powerpoint/2010/main" val="396891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E4B4A-371E-4D3B-B6B4-F7746619D04F}"/>
              </a:ext>
            </a:extLst>
          </p:cNvPr>
          <p:cNvSpPr>
            <a:spLocks noGrp="1"/>
          </p:cNvSpPr>
          <p:nvPr>
            <p:ph type="ctrTitle"/>
          </p:nvPr>
        </p:nvSpPr>
        <p:spPr>
          <a:xfrm>
            <a:off x="357221" y="3880255"/>
            <a:ext cx="2441510" cy="980930"/>
          </a:xfrm>
        </p:spPr>
        <p:txBody>
          <a:bodyPr>
            <a:normAutofit fontScale="90000"/>
          </a:bodyPr>
          <a:lstStyle/>
          <a:p>
            <a:r>
              <a:rPr lang="en-US" sz="3600" dirty="0">
                <a:latin typeface="Arial Black" panose="020B0A04020102020204" pitchFamily="34" charset="0"/>
              </a:rPr>
              <a:t>Dr. Tony Evans</a:t>
            </a:r>
          </a:p>
        </p:txBody>
      </p:sp>
      <p:sp>
        <p:nvSpPr>
          <p:cNvPr id="3" name="Subtitle 2">
            <a:extLst>
              <a:ext uri="{FF2B5EF4-FFF2-40B4-BE49-F238E27FC236}">
                <a16:creationId xmlns:a16="http://schemas.microsoft.com/office/drawing/2014/main" id="{57DDD9FF-A76C-4B6E-B2FB-D637D6F40812}"/>
              </a:ext>
            </a:extLst>
          </p:cNvPr>
          <p:cNvSpPr>
            <a:spLocks noGrp="1"/>
          </p:cNvSpPr>
          <p:nvPr>
            <p:ph type="subTitle" idx="1"/>
          </p:nvPr>
        </p:nvSpPr>
        <p:spPr>
          <a:xfrm>
            <a:off x="2705878" y="391885"/>
            <a:ext cx="8765686" cy="6111551"/>
          </a:xfrm>
        </p:spPr>
        <p:txBody>
          <a:bodyPr>
            <a:normAutofit lnSpcReduction="10000"/>
          </a:bodyPr>
          <a:lstStyle/>
          <a:p>
            <a:r>
              <a:rPr lang="en-US" sz="6000" dirty="0">
                <a:solidFill>
                  <a:srgbClr val="C00000"/>
                </a:solidFill>
                <a:latin typeface="Arial Black" panose="020B0A04020102020204" pitchFamily="34" charset="0"/>
              </a:rPr>
              <a:t>GOD IS!</a:t>
            </a:r>
          </a:p>
          <a:p>
            <a:r>
              <a:rPr lang="en-US" sz="4800" i="1" dirty="0">
                <a:latin typeface="Arial Black" panose="020B0A04020102020204" pitchFamily="34" charset="0"/>
              </a:rPr>
              <a:t>“There is only one true God, not the god of this or that religion.  You are either related to the one true God, Who is transcendent, spirit, eternal and immutable, or to no god.”</a:t>
            </a:r>
          </a:p>
        </p:txBody>
      </p:sp>
      <p:pic>
        <p:nvPicPr>
          <p:cNvPr id="3074" name="Picture 2" descr="Tyndale | Authors | Tony Evans">
            <a:extLst>
              <a:ext uri="{FF2B5EF4-FFF2-40B4-BE49-F238E27FC236}">
                <a16:creationId xmlns:a16="http://schemas.microsoft.com/office/drawing/2014/main" id="{E3BF8AFF-4507-47FB-83D9-C271F47B6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554" y="114204"/>
            <a:ext cx="2764844" cy="36403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62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ir Robert Viner (1631-88) - The Sovereigns Sceptre with Cross">
            <a:extLst>
              <a:ext uri="{FF2B5EF4-FFF2-40B4-BE49-F238E27FC236}">
                <a16:creationId xmlns:a16="http://schemas.microsoft.com/office/drawing/2014/main" id="{D83D9A10-EAE0-4B22-BE49-5095DCCC88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7" y="0"/>
            <a:ext cx="12367845" cy="6848198"/>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1D275EAF-CD78-40E7-8C07-F6CCB2760877}"/>
              </a:ext>
            </a:extLst>
          </p:cNvPr>
          <p:cNvSpPr>
            <a:spLocks noGrp="1"/>
          </p:cNvSpPr>
          <p:nvPr>
            <p:ph type="subTitle" idx="1"/>
          </p:nvPr>
        </p:nvSpPr>
        <p:spPr>
          <a:xfrm>
            <a:off x="-21007" y="1964056"/>
            <a:ext cx="12213007" cy="4795187"/>
          </a:xfrm>
        </p:spPr>
        <p:txBody>
          <a:bodyPr>
            <a:normAutofit/>
          </a:bodyPr>
          <a:lstStyle/>
          <a:p>
            <a:r>
              <a:rPr lang="en-US" sz="9300" dirty="0">
                <a:ln>
                  <a:solidFill>
                    <a:schemeClr val="tx1"/>
                  </a:solidFill>
                </a:ln>
                <a:solidFill>
                  <a:srgbClr val="FFFF00"/>
                </a:solidFill>
                <a:effectLst>
                  <a:glow rad="101600">
                    <a:schemeClr val="tx1">
                      <a:alpha val="60000"/>
                    </a:schemeClr>
                  </a:glow>
                </a:effectLst>
                <a:latin typeface="Forte" panose="03060902040502070203" pitchFamily="66" charset="0"/>
              </a:rPr>
              <a:t>His Sovereignty)</a:t>
            </a:r>
          </a:p>
          <a:p>
            <a:r>
              <a:rPr lang="en-US" sz="8000" dirty="0">
                <a:ln>
                  <a:solidFill>
                    <a:schemeClr val="tx1"/>
                  </a:solidFill>
                </a:ln>
                <a:solidFill>
                  <a:srgbClr val="FFFF00"/>
                </a:solidFill>
                <a:effectLst>
                  <a:glow rad="101600">
                    <a:schemeClr val="tx1">
                      <a:alpha val="60000"/>
                    </a:schemeClr>
                  </a:glow>
                </a:effectLst>
                <a:latin typeface="Forte" panose="03060902040502070203" pitchFamily="66" charset="0"/>
              </a:rPr>
              <a:t>(Absolute Authority)</a:t>
            </a:r>
          </a:p>
          <a:p>
            <a:br>
              <a:rPr lang="en-US" sz="4200" dirty="0">
                <a:ln>
                  <a:solidFill>
                    <a:schemeClr val="bg1"/>
                  </a:solidFill>
                </a:ln>
                <a:effectLst>
                  <a:glow rad="101600">
                    <a:schemeClr val="bg1">
                      <a:alpha val="60000"/>
                    </a:schemeClr>
                  </a:glow>
                </a:effectLst>
                <a:highlight>
                  <a:srgbClr val="00FFFF"/>
                </a:highlight>
                <a:latin typeface="Arial Black" panose="020B0A04020102020204" pitchFamily="34" charset="0"/>
              </a:rPr>
            </a:br>
            <a:r>
              <a:rPr lang="en-US" sz="4200" dirty="0">
                <a:ln>
                  <a:solidFill>
                    <a:schemeClr val="bg1"/>
                  </a:solidFill>
                </a:ln>
                <a:effectLst>
                  <a:glow rad="101600">
                    <a:schemeClr val="bg1">
                      <a:alpha val="60000"/>
                    </a:schemeClr>
                  </a:glow>
                </a:effectLst>
                <a:highlight>
                  <a:srgbClr val="00FFFF"/>
                </a:highlight>
                <a:latin typeface="Arial Black" panose="020B0A04020102020204" pitchFamily="34" charset="0"/>
              </a:rPr>
              <a:t>Memorize Deut. 55:8,9</a:t>
            </a:r>
            <a:endParaRPr lang="en-US" sz="8000" dirty="0">
              <a:ln>
                <a:solidFill>
                  <a:schemeClr val="tx1"/>
                </a:solidFill>
              </a:ln>
              <a:solidFill>
                <a:srgbClr val="FFFF00"/>
              </a:solidFill>
              <a:effectLst>
                <a:glow rad="101600">
                  <a:schemeClr val="tx1">
                    <a:alpha val="60000"/>
                  </a:schemeClr>
                </a:glow>
              </a:effectLst>
              <a:latin typeface="Forte" panose="03060902040502070203" pitchFamily="66" charset="0"/>
            </a:endParaRPr>
          </a:p>
        </p:txBody>
      </p:sp>
      <p:sp>
        <p:nvSpPr>
          <p:cNvPr id="2" name="Title 1">
            <a:extLst>
              <a:ext uri="{FF2B5EF4-FFF2-40B4-BE49-F238E27FC236}">
                <a16:creationId xmlns:a16="http://schemas.microsoft.com/office/drawing/2014/main" id="{09255828-572E-4426-9542-073A2CE6C2DA}"/>
              </a:ext>
            </a:extLst>
          </p:cNvPr>
          <p:cNvSpPr>
            <a:spLocks noGrp="1"/>
          </p:cNvSpPr>
          <p:nvPr>
            <p:ph type="ctrTitle"/>
          </p:nvPr>
        </p:nvSpPr>
        <p:spPr>
          <a:xfrm>
            <a:off x="1325161" y="-220717"/>
            <a:ext cx="9144000" cy="2030233"/>
          </a:xfrm>
          <a:scene3d>
            <a:camera prst="isometricOffAxis1Right"/>
            <a:lightRig rig="threePt" dir="t"/>
          </a:scene3d>
        </p:spPr>
        <p:txBody>
          <a:bodyPr>
            <a:normAutofit fontScale="90000"/>
          </a:bodyPr>
          <a:lstStyle/>
          <a:p>
            <a:r>
              <a:rPr lang="en-US" sz="7200" dirty="0">
                <a:ln>
                  <a:solidFill>
                    <a:schemeClr val="tx1"/>
                  </a:solidFill>
                </a:ln>
                <a:solidFill>
                  <a:schemeClr val="bg1"/>
                </a:solidFill>
                <a:effectLst>
                  <a:glow rad="101600">
                    <a:schemeClr val="tx1">
                      <a:alpha val="60000"/>
                    </a:schemeClr>
                  </a:glow>
                </a:effectLst>
                <a:latin typeface="Cooper Black" panose="0208090404030B020404" pitchFamily="18" charset="0"/>
              </a:rPr>
              <a:t>GOD –                          AN INFINITE BEING</a:t>
            </a:r>
          </a:p>
        </p:txBody>
      </p:sp>
    </p:spTree>
    <p:extLst>
      <p:ext uri="{BB962C8B-B14F-4D97-AF65-F5344CB8AC3E}">
        <p14:creationId xmlns:p14="http://schemas.microsoft.com/office/powerpoint/2010/main" val="4091861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6EFF5-DC0F-482D-9ECD-9660844AF5B4}"/>
              </a:ext>
            </a:extLst>
          </p:cNvPr>
          <p:cNvSpPr>
            <a:spLocks noGrp="1"/>
          </p:cNvSpPr>
          <p:nvPr>
            <p:ph type="ctrTitle"/>
          </p:nvPr>
        </p:nvSpPr>
        <p:spPr>
          <a:xfrm>
            <a:off x="674914" y="333828"/>
            <a:ext cx="10842172" cy="5900057"/>
          </a:xfrm>
        </p:spPr>
        <p:txBody>
          <a:bodyPr>
            <a:normAutofit/>
          </a:bodyPr>
          <a:lstStyle/>
          <a:p>
            <a:r>
              <a:rPr lang="en-US" sz="5200" i="1" dirty="0">
                <a:highlight>
                  <a:srgbClr val="FFFF00"/>
                </a:highlight>
                <a:latin typeface="Arial Black" panose="020B0A04020102020204" pitchFamily="34" charset="0"/>
              </a:rPr>
              <a:t>God’s sovereignty </a:t>
            </a:r>
            <a:r>
              <a:rPr lang="en-US" sz="5200" i="1" dirty="0">
                <a:latin typeface="Arial Black" panose="020B0A04020102020204" pitchFamily="34" charset="0"/>
              </a:rPr>
              <a:t>means that though He allows and permits alternate choices among men, He will ultimately achieve His intended purpose;  His will cannot ultimately be thwarted because He is God.</a:t>
            </a:r>
          </a:p>
        </p:txBody>
      </p:sp>
    </p:spTree>
    <p:extLst>
      <p:ext uri="{BB962C8B-B14F-4D97-AF65-F5344CB8AC3E}">
        <p14:creationId xmlns:p14="http://schemas.microsoft.com/office/powerpoint/2010/main" val="62797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A7C88-411B-4343-AEDB-FEA37219DFE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0370DDF-246F-471B-8141-3E2AA1E548FC}"/>
              </a:ext>
            </a:extLst>
          </p:cNvPr>
          <p:cNvSpPr>
            <a:spLocks noGrp="1"/>
          </p:cNvSpPr>
          <p:nvPr>
            <p:ph type="subTitle" idx="1"/>
          </p:nvPr>
        </p:nvSpPr>
        <p:spPr/>
        <p:txBody>
          <a:bodyPr/>
          <a:lstStyle/>
          <a:p>
            <a:endParaRPr lang="en-US"/>
          </a:p>
        </p:txBody>
      </p:sp>
      <p:pic>
        <p:nvPicPr>
          <p:cNvPr id="10242" name="Picture 2" descr="Walking in the Light: Attributes of God">
            <a:extLst>
              <a:ext uri="{FF2B5EF4-FFF2-40B4-BE49-F238E27FC236}">
                <a16:creationId xmlns:a16="http://schemas.microsoft.com/office/drawing/2014/main" id="{F4250CDB-16EC-424B-B43D-7660D623FB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3" y="0"/>
            <a:ext cx="12180317"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927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CE26-CFC6-400A-91B5-87E9ED300BA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B327522-C160-4089-8BC0-B096A880DEBE}"/>
              </a:ext>
            </a:extLst>
          </p:cNvPr>
          <p:cNvSpPr>
            <a:spLocks noGrp="1"/>
          </p:cNvSpPr>
          <p:nvPr>
            <p:ph type="subTitle" idx="1"/>
          </p:nvPr>
        </p:nvSpPr>
        <p:spPr/>
        <p:txBody>
          <a:bodyPr/>
          <a:lstStyle/>
          <a:p>
            <a:endParaRPr lang="en-US"/>
          </a:p>
        </p:txBody>
      </p:sp>
      <p:pic>
        <p:nvPicPr>
          <p:cNvPr id="9218" name="Picture 2" descr="Morgan Freeman quote: One universe, four forces, billions of ...">
            <a:extLst>
              <a:ext uri="{FF2B5EF4-FFF2-40B4-BE49-F238E27FC236}">
                <a16:creationId xmlns:a16="http://schemas.microsoft.com/office/drawing/2014/main" id="{05AB9983-5299-4413-97C2-011834D27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9461"/>
            <a:ext cx="12173145" cy="5728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C60CD1-C5BF-4BA1-A45D-EE8A087D15B1}"/>
              </a:ext>
            </a:extLst>
          </p:cNvPr>
          <p:cNvSpPr txBox="1"/>
          <p:nvPr/>
        </p:nvSpPr>
        <p:spPr>
          <a:xfrm>
            <a:off x="1716833" y="158620"/>
            <a:ext cx="8108302" cy="954107"/>
          </a:xfrm>
          <a:prstGeom prst="rect">
            <a:avLst/>
          </a:prstGeom>
          <a:noFill/>
        </p:spPr>
        <p:txBody>
          <a:bodyPr wrap="square" rtlCol="0">
            <a:spAutoFit/>
          </a:bodyPr>
          <a:lstStyle/>
          <a:p>
            <a:pPr algn="ctr"/>
            <a:r>
              <a:rPr lang="en-US" sz="2800" dirty="0">
                <a:latin typeface="Arial Black" panose="020B0A04020102020204" pitchFamily="34" charset="0"/>
              </a:rPr>
              <a:t>AGNOSTIC OR ATHEIST -  </a:t>
            </a:r>
          </a:p>
          <a:p>
            <a:pPr algn="ctr"/>
            <a:r>
              <a:rPr lang="en-US" sz="2800" dirty="0">
                <a:latin typeface="Arial Black" panose="020B0A04020102020204" pitchFamily="34" charset="0"/>
              </a:rPr>
              <a:t>Movie star, actor:  Mr. Morgan Freeman</a:t>
            </a:r>
          </a:p>
        </p:txBody>
      </p:sp>
      <p:sp>
        <p:nvSpPr>
          <p:cNvPr id="5" name="Rectangle 4">
            <a:extLst>
              <a:ext uri="{FF2B5EF4-FFF2-40B4-BE49-F238E27FC236}">
                <a16:creationId xmlns:a16="http://schemas.microsoft.com/office/drawing/2014/main" id="{DD84F89E-90D5-48CB-93C0-4E989343FD37}"/>
              </a:ext>
            </a:extLst>
          </p:cNvPr>
          <p:cNvSpPr/>
          <p:nvPr/>
        </p:nvSpPr>
        <p:spPr>
          <a:xfrm>
            <a:off x="7273636" y="6151418"/>
            <a:ext cx="2036619" cy="3463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77882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ommentary: The Attributes of God - YouTube">
            <a:extLst>
              <a:ext uri="{FF2B5EF4-FFF2-40B4-BE49-F238E27FC236}">
                <a16:creationId xmlns:a16="http://schemas.microsoft.com/office/drawing/2014/main" id="{2BCC8C37-0CE4-402F-8E85-A79BEF180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8492"/>
            <a:ext cx="12192000" cy="8276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E0CB8A-BC37-4871-AB2A-AE955AFA5138}"/>
              </a:ext>
            </a:extLst>
          </p:cNvPr>
          <p:cNvSpPr>
            <a:spLocks noGrp="1"/>
          </p:cNvSpPr>
          <p:nvPr>
            <p:ph type="ctrTitle"/>
          </p:nvPr>
        </p:nvSpPr>
        <p:spPr>
          <a:xfrm>
            <a:off x="1524000" y="1613877"/>
            <a:ext cx="9144000" cy="2387600"/>
          </a:xfrm>
        </p:spPr>
        <p:txBody>
          <a:bodyPr/>
          <a:lstStyle/>
          <a:p>
            <a:r>
              <a:rPr lang="en-US" b="1" dirty="0">
                <a:ln>
                  <a:solidFill>
                    <a:schemeClr val="tx1"/>
                  </a:solidFill>
                </a:ln>
                <a:solidFill>
                  <a:schemeClr val="bg1"/>
                </a:solidFill>
                <a:latin typeface="Brush Script MT" panose="03060802040406070304" pitchFamily="66" charset="0"/>
              </a:rPr>
              <a:t>His Non-Communicable Attributes or Characteristics</a:t>
            </a:r>
          </a:p>
        </p:txBody>
      </p:sp>
      <p:sp>
        <p:nvSpPr>
          <p:cNvPr id="3" name="Subtitle 2">
            <a:extLst>
              <a:ext uri="{FF2B5EF4-FFF2-40B4-BE49-F238E27FC236}">
                <a16:creationId xmlns:a16="http://schemas.microsoft.com/office/drawing/2014/main" id="{E15D7370-A5CF-4C03-ABEE-02D11206A716}"/>
              </a:ext>
            </a:extLst>
          </p:cNvPr>
          <p:cNvSpPr>
            <a:spLocks noGrp="1"/>
          </p:cNvSpPr>
          <p:nvPr>
            <p:ph type="subTitle" idx="1"/>
          </p:nvPr>
        </p:nvSpPr>
        <p:spPr>
          <a:xfrm>
            <a:off x="1524000" y="4478214"/>
            <a:ext cx="9144000" cy="2039815"/>
          </a:xfrm>
        </p:spPr>
        <p:txBody>
          <a:bodyPr>
            <a:noAutofit/>
          </a:bodyPr>
          <a:lstStyle/>
          <a:p>
            <a:r>
              <a:rPr lang="en-US" sz="4800" dirty="0">
                <a:ln>
                  <a:solidFill>
                    <a:schemeClr val="tx1"/>
                  </a:solidFill>
                </a:ln>
                <a:solidFill>
                  <a:srgbClr val="FFFF00"/>
                </a:solidFill>
                <a:effectLst>
                  <a:glow rad="101600">
                    <a:schemeClr val="tx1">
                      <a:alpha val="60000"/>
                    </a:schemeClr>
                  </a:glow>
                </a:effectLst>
                <a:latin typeface="Arial Black" panose="020B0A04020102020204" pitchFamily="34" charset="0"/>
              </a:rPr>
              <a:t>His Communicable Attributes</a:t>
            </a:r>
          </a:p>
          <a:p>
            <a:r>
              <a:rPr lang="en-US" sz="4800" i="1" dirty="0">
                <a:ln>
                  <a:solidFill>
                    <a:schemeClr val="tx1"/>
                  </a:solidFill>
                </a:ln>
                <a:solidFill>
                  <a:srgbClr val="FFFF00"/>
                </a:solidFill>
                <a:effectLst>
                  <a:glow rad="101600">
                    <a:schemeClr val="tx1">
                      <a:alpha val="60000"/>
                    </a:schemeClr>
                  </a:glow>
                </a:effectLst>
                <a:latin typeface="Arial Black" panose="020B0A04020102020204" pitchFamily="34" charset="0"/>
              </a:rPr>
              <a:t>(We can be like Him!)</a:t>
            </a:r>
          </a:p>
        </p:txBody>
      </p:sp>
      <p:sp>
        <p:nvSpPr>
          <p:cNvPr id="4" name="TextBox 3">
            <a:extLst>
              <a:ext uri="{FF2B5EF4-FFF2-40B4-BE49-F238E27FC236}">
                <a16:creationId xmlns:a16="http://schemas.microsoft.com/office/drawing/2014/main" id="{A26BA7C2-BB95-4523-8DF1-B81F3FCC182B}"/>
              </a:ext>
            </a:extLst>
          </p:cNvPr>
          <p:cNvSpPr txBox="1"/>
          <p:nvPr/>
        </p:nvSpPr>
        <p:spPr>
          <a:xfrm rot="20352543">
            <a:off x="386861" y="3901305"/>
            <a:ext cx="3036277" cy="830997"/>
          </a:xfrm>
          <a:prstGeom prst="rect">
            <a:avLst/>
          </a:prstGeom>
          <a:noFill/>
        </p:spPr>
        <p:txBody>
          <a:bodyPr wrap="square" rtlCol="0">
            <a:spAutoFit/>
          </a:bodyPr>
          <a:lstStyle/>
          <a:p>
            <a:r>
              <a:rPr lang="en-US" sz="4800" dirty="0">
                <a:ln>
                  <a:solidFill>
                    <a:schemeClr val="tx1"/>
                  </a:solidFill>
                </a:ln>
                <a:solidFill>
                  <a:schemeClr val="accent4">
                    <a:lumMod val="60000"/>
                    <a:lumOff val="40000"/>
                  </a:schemeClr>
                </a:solidFill>
                <a:effectLst>
                  <a:glow rad="101600">
                    <a:schemeClr val="bg2">
                      <a:alpha val="60000"/>
                    </a:schemeClr>
                  </a:glow>
                </a:effectLst>
                <a:latin typeface="Arial Black" panose="020B0A04020102020204" pitchFamily="34" charset="0"/>
              </a:rPr>
              <a:t>NEXT…</a:t>
            </a:r>
          </a:p>
        </p:txBody>
      </p:sp>
    </p:spTree>
    <p:extLst>
      <p:ext uri="{BB962C8B-B14F-4D97-AF65-F5344CB8AC3E}">
        <p14:creationId xmlns:p14="http://schemas.microsoft.com/office/powerpoint/2010/main" val="287437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he Meaning And Purpose Of The Communicable Attributes Of God">
            <a:extLst>
              <a:ext uri="{FF2B5EF4-FFF2-40B4-BE49-F238E27FC236}">
                <a16:creationId xmlns:a16="http://schemas.microsoft.com/office/drawing/2014/main" id="{B30319E2-4512-4C6E-A6AF-31F089910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7B69DDCC-194F-4FAC-8750-FFA3AC23A09C}"/>
              </a:ext>
            </a:extLst>
          </p:cNvPr>
          <p:cNvSpPr>
            <a:spLocks noGrp="1"/>
          </p:cNvSpPr>
          <p:nvPr>
            <p:ph type="subTitle" idx="1"/>
          </p:nvPr>
        </p:nvSpPr>
        <p:spPr>
          <a:xfrm>
            <a:off x="6787663" y="4465088"/>
            <a:ext cx="2426676" cy="1655762"/>
          </a:xfrm>
        </p:spPr>
        <p:txBody>
          <a:bodyPr>
            <a:noAutofit/>
          </a:bodyPr>
          <a:lstStyle/>
          <a:p>
            <a:r>
              <a:rPr lang="en-US" sz="4000" b="1" i="1" dirty="0">
                <a:solidFill>
                  <a:schemeClr val="bg1"/>
                </a:solidFill>
              </a:rPr>
              <a:t>HOW CAN WE BE LIKE GOD?</a:t>
            </a:r>
          </a:p>
        </p:txBody>
      </p:sp>
      <p:sp>
        <p:nvSpPr>
          <p:cNvPr id="4" name="Rectangle 3">
            <a:extLst>
              <a:ext uri="{FF2B5EF4-FFF2-40B4-BE49-F238E27FC236}">
                <a16:creationId xmlns:a16="http://schemas.microsoft.com/office/drawing/2014/main" id="{B42B25BA-D64F-4247-928B-D2491A5B2022}"/>
              </a:ext>
            </a:extLst>
          </p:cNvPr>
          <p:cNvSpPr/>
          <p:nvPr/>
        </p:nvSpPr>
        <p:spPr>
          <a:xfrm>
            <a:off x="9519138" y="4349262"/>
            <a:ext cx="1899139" cy="18874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86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Is My Purity Important to God?">
            <a:extLst>
              <a:ext uri="{FF2B5EF4-FFF2-40B4-BE49-F238E27FC236}">
                <a16:creationId xmlns:a16="http://schemas.microsoft.com/office/drawing/2014/main" id="{921F48C4-054C-4D4E-AA53-DED845580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24" y="0"/>
            <a:ext cx="12317646"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805850-BD3C-4F69-88D2-389DAAC75248}"/>
              </a:ext>
            </a:extLst>
          </p:cNvPr>
          <p:cNvSpPr>
            <a:spLocks noGrp="1"/>
          </p:cNvSpPr>
          <p:nvPr>
            <p:ph type="ctrTitle"/>
          </p:nvPr>
        </p:nvSpPr>
        <p:spPr>
          <a:xfrm>
            <a:off x="633045" y="211015"/>
            <a:ext cx="10855569" cy="1863970"/>
          </a:xfrm>
        </p:spPr>
        <p:txBody>
          <a:bodyPr>
            <a:normAutofit/>
          </a:bodyPr>
          <a:lstStyle/>
          <a:p>
            <a:r>
              <a:rPr lang="en-US" dirty="0">
                <a:ln>
                  <a:solidFill>
                    <a:srgbClr val="FFFF00"/>
                  </a:solidFill>
                </a:ln>
                <a:effectLst>
                  <a:glow rad="101600">
                    <a:srgbClr val="FFFF00">
                      <a:alpha val="60000"/>
                    </a:srgbClr>
                  </a:glow>
                </a:effectLst>
                <a:latin typeface="Cooper Black" panose="0208090404030B020404" pitchFamily="18" charset="0"/>
              </a:rPr>
              <a:t>GOD’S COMMUNICABLE ATTRIBUTES:</a:t>
            </a:r>
          </a:p>
        </p:txBody>
      </p:sp>
      <p:sp>
        <p:nvSpPr>
          <p:cNvPr id="3" name="Subtitle 2">
            <a:extLst>
              <a:ext uri="{FF2B5EF4-FFF2-40B4-BE49-F238E27FC236}">
                <a16:creationId xmlns:a16="http://schemas.microsoft.com/office/drawing/2014/main" id="{DC8C1120-3860-4341-8554-0A1C90F446FE}"/>
              </a:ext>
            </a:extLst>
          </p:cNvPr>
          <p:cNvSpPr>
            <a:spLocks noGrp="1"/>
          </p:cNvSpPr>
          <p:nvPr>
            <p:ph type="subTitle" idx="1"/>
          </p:nvPr>
        </p:nvSpPr>
        <p:spPr>
          <a:xfrm>
            <a:off x="1524000" y="2262554"/>
            <a:ext cx="9144000" cy="3856892"/>
          </a:xfrm>
        </p:spPr>
        <p:txBody>
          <a:bodyPr>
            <a:normAutofit/>
            <a:scene3d>
              <a:camera prst="orthographicFront"/>
              <a:lightRig rig="threePt" dir="t"/>
            </a:scene3d>
            <a:sp3d extrusionH="57150">
              <a:bevelT w="82550" h="38100" prst="coolSlant"/>
            </a:sp3d>
          </a:bodyPr>
          <a:lstStyle/>
          <a:p>
            <a:r>
              <a:rPr lang="en-US" sz="6000" b="1" dirty="0">
                <a:ln>
                  <a:solidFill>
                    <a:schemeClr val="tx1"/>
                  </a:solidFill>
                </a:ln>
                <a:solidFill>
                  <a:schemeClr val="bg1"/>
                </a:solidFill>
                <a:effectLst>
                  <a:glow rad="101600">
                    <a:schemeClr val="accent1">
                      <a:lumMod val="75000"/>
                      <a:alpha val="60000"/>
                    </a:schemeClr>
                  </a:glow>
                </a:effectLst>
                <a:latin typeface="Arial Black" panose="020B0A04020102020204" pitchFamily="34" charset="0"/>
              </a:rPr>
              <a:t>His Holiness</a:t>
            </a:r>
          </a:p>
          <a:p>
            <a:r>
              <a:rPr lang="en-US" sz="6000" b="1" i="1" dirty="0">
                <a:ln>
                  <a:solidFill>
                    <a:schemeClr val="tx1"/>
                  </a:solidFill>
                </a:ln>
                <a:solidFill>
                  <a:schemeClr val="bg1"/>
                </a:solidFill>
                <a:effectLst>
                  <a:glow rad="101600">
                    <a:schemeClr val="accent1">
                      <a:lumMod val="75000"/>
                      <a:alpha val="60000"/>
                    </a:schemeClr>
                  </a:glow>
                </a:effectLst>
                <a:latin typeface="Arial Black" panose="020B0A04020102020204" pitchFamily="34" charset="0"/>
              </a:rPr>
              <a:t>(Absolute Purity)</a:t>
            </a:r>
          </a:p>
          <a:p>
            <a:endParaRPr lang="en-US" sz="6000" b="1" i="1" dirty="0">
              <a:ln>
                <a:solidFill>
                  <a:schemeClr val="tx1"/>
                </a:solidFill>
              </a:ln>
              <a:solidFill>
                <a:schemeClr val="bg1"/>
              </a:solidFill>
              <a:effectLst>
                <a:glow rad="101600">
                  <a:schemeClr val="accent1">
                    <a:lumMod val="75000"/>
                    <a:alpha val="60000"/>
                  </a:schemeClr>
                </a:glow>
              </a:effectLst>
              <a:latin typeface="Arial Black" panose="020B0A04020102020204" pitchFamily="34" charset="0"/>
            </a:endParaRPr>
          </a:p>
          <a:p>
            <a:r>
              <a:rPr lang="en-US" sz="6000" b="1" dirty="0">
                <a:ln>
                  <a:solidFill>
                    <a:schemeClr val="tx1"/>
                  </a:solidFill>
                </a:ln>
                <a:solidFill>
                  <a:schemeClr val="bg1"/>
                </a:solidFill>
                <a:effectLst>
                  <a:glow rad="101600">
                    <a:schemeClr val="accent1">
                      <a:lumMod val="75000"/>
                      <a:alpha val="60000"/>
                    </a:schemeClr>
                  </a:glow>
                </a:effectLst>
                <a:highlight>
                  <a:srgbClr val="00FFFF"/>
                </a:highlight>
                <a:latin typeface="Arial Black" panose="020B0A04020102020204" pitchFamily="34" charset="0"/>
              </a:rPr>
              <a:t>1 Peter 1:16</a:t>
            </a:r>
          </a:p>
        </p:txBody>
      </p:sp>
    </p:spTree>
    <p:extLst>
      <p:ext uri="{BB962C8B-B14F-4D97-AF65-F5344CB8AC3E}">
        <p14:creationId xmlns:p14="http://schemas.microsoft.com/office/powerpoint/2010/main" val="204169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10 Steps to Access Your Goodness and Change Your Life - Fit &amp; Fun for Kids">
            <a:extLst>
              <a:ext uri="{FF2B5EF4-FFF2-40B4-BE49-F238E27FC236}">
                <a16:creationId xmlns:a16="http://schemas.microsoft.com/office/drawing/2014/main" id="{27520FCB-E9F9-4507-9FB0-E7E36903A2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37"/>
            <a:ext cx="12191999" cy="74670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805850-BD3C-4F69-88D2-389DAAC75248}"/>
              </a:ext>
            </a:extLst>
          </p:cNvPr>
          <p:cNvSpPr>
            <a:spLocks noGrp="1"/>
          </p:cNvSpPr>
          <p:nvPr>
            <p:ph type="ctrTitle"/>
          </p:nvPr>
        </p:nvSpPr>
        <p:spPr>
          <a:xfrm>
            <a:off x="633045" y="211015"/>
            <a:ext cx="10855569" cy="1863970"/>
          </a:xfrm>
        </p:spPr>
        <p:txBody>
          <a:bodyPr>
            <a:normAutofit/>
          </a:bodyPr>
          <a:lstStyle/>
          <a:p>
            <a:r>
              <a:rPr lang="en-US" dirty="0">
                <a:ln>
                  <a:solidFill>
                    <a:srgbClr val="FFFF00"/>
                  </a:solidFill>
                </a:ln>
                <a:effectLst>
                  <a:glow rad="101600">
                    <a:srgbClr val="FFFF00">
                      <a:alpha val="60000"/>
                    </a:srgbClr>
                  </a:glow>
                </a:effectLst>
                <a:latin typeface="Cooper Black" panose="0208090404030B020404" pitchFamily="18" charset="0"/>
              </a:rPr>
              <a:t>GOD’S COMMUNICABLE ATTRIBUTES:</a:t>
            </a:r>
          </a:p>
        </p:txBody>
      </p:sp>
      <p:sp>
        <p:nvSpPr>
          <p:cNvPr id="3" name="Subtitle 2">
            <a:extLst>
              <a:ext uri="{FF2B5EF4-FFF2-40B4-BE49-F238E27FC236}">
                <a16:creationId xmlns:a16="http://schemas.microsoft.com/office/drawing/2014/main" id="{DC8C1120-3860-4341-8554-0A1C90F446FE}"/>
              </a:ext>
            </a:extLst>
          </p:cNvPr>
          <p:cNvSpPr>
            <a:spLocks noGrp="1"/>
          </p:cNvSpPr>
          <p:nvPr>
            <p:ph type="subTitle" idx="1"/>
          </p:nvPr>
        </p:nvSpPr>
        <p:spPr>
          <a:xfrm>
            <a:off x="549541" y="2485675"/>
            <a:ext cx="10939073" cy="4161310"/>
          </a:xfrm>
        </p:spPr>
        <p:txBody>
          <a:bodyPr>
            <a:normAutofit fontScale="92500" lnSpcReduction="10000"/>
            <a:scene3d>
              <a:camera prst="orthographicFront"/>
              <a:lightRig rig="threePt" dir="t"/>
            </a:scene3d>
            <a:sp3d extrusionH="57150">
              <a:bevelT w="82550" h="38100" prst="coolSlant"/>
            </a:sp3d>
          </a:bodyPr>
          <a:lstStyle/>
          <a:p>
            <a:r>
              <a:rPr lang="en-US" sz="6000" b="1" dirty="0">
                <a:ln>
                  <a:solidFill>
                    <a:schemeClr val="tx1"/>
                  </a:solidFill>
                </a:ln>
                <a:solidFill>
                  <a:schemeClr val="bg1"/>
                </a:solidFill>
                <a:effectLst>
                  <a:glow rad="101600">
                    <a:schemeClr val="accent1">
                      <a:lumMod val="75000"/>
                      <a:alpha val="60000"/>
                    </a:schemeClr>
                  </a:glow>
                </a:effectLst>
                <a:latin typeface="Arial Black" panose="020B0A04020102020204" pitchFamily="34" charset="0"/>
              </a:rPr>
              <a:t>His Righteousness</a:t>
            </a:r>
          </a:p>
          <a:p>
            <a:r>
              <a:rPr lang="en-US" sz="6000" b="1" i="1" dirty="0">
                <a:ln>
                  <a:solidFill>
                    <a:schemeClr val="tx1"/>
                  </a:solidFill>
                </a:ln>
                <a:solidFill>
                  <a:schemeClr val="bg1"/>
                </a:solidFill>
                <a:effectLst>
                  <a:glow rad="101600">
                    <a:schemeClr val="accent1">
                      <a:lumMod val="75000"/>
                      <a:alpha val="60000"/>
                    </a:schemeClr>
                  </a:glow>
                </a:effectLst>
                <a:latin typeface="Arial Black" panose="020B0A04020102020204" pitchFamily="34" charset="0"/>
              </a:rPr>
              <a:t>(Absolute or Positive Goodness)</a:t>
            </a:r>
          </a:p>
          <a:p>
            <a:endParaRPr lang="en-US" sz="6000" b="1" i="1" dirty="0">
              <a:ln>
                <a:solidFill>
                  <a:schemeClr val="tx1"/>
                </a:solidFill>
              </a:ln>
              <a:solidFill>
                <a:schemeClr val="bg1"/>
              </a:solidFill>
              <a:effectLst>
                <a:glow rad="101600">
                  <a:schemeClr val="accent1">
                    <a:lumMod val="75000"/>
                    <a:alpha val="60000"/>
                  </a:schemeClr>
                </a:glow>
              </a:effectLst>
              <a:latin typeface="Arial Black" panose="020B0A04020102020204" pitchFamily="34" charset="0"/>
            </a:endParaRPr>
          </a:p>
          <a:p>
            <a:r>
              <a:rPr lang="en-US" sz="6000" b="1" dirty="0">
                <a:ln>
                  <a:solidFill>
                    <a:schemeClr val="tx1"/>
                  </a:solidFill>
                </a:ln>
                <a:solidFill>
                  <a:schemeClr val="bg1"/>
                </a:solidFill>
                <a:effectLst>
                  <a:glow rad="101600">
                    <a:schemeClr val="accent1">
                      <a:lumMod val="75000"/>
                      <a:alpha val="60000"/>
                    </a:schemeClr>
                  </a:glow>
                </a:effectLst>
                <a:highlight>
                  <a:srgbClr val="00FFFF"/>
                </a:highlight>
                <a:latin typeface="Arial Black" panose="020B0A04020102020204" pitchFamily="34" charset="0"/>
              </a:rPr>
              <a:t>2 Cor. 5:21</a:t>
            </a:r>
          </a:p>
        </p:txBody>
      </p:sp>
    </p:spTree>
    <p:extLst>
      <p:ext uri="{BB962C8B-B14F-4D97-AF65-F5344CB8AC3E}">
        <p14:creationId xmlns:p14="http://schemas.microsoft.com/office/powerpoint/2010/main" val="404521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elping hands, care for the elderly concept | Hancock County Senior Services">
            <a:extLst>
              <a:ext uri="{FF2B5EF4-FFF2-40B4-BE49-F238E27FC236}">
                <a16:creationId xmlns:a16="http://schemas.microsoft.com/office/drawing/2014/main" id="{B05C7210-7DBE-4AF2-BC54-628D1D982C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805850-BD3C-4F69-88D2-389DAAC75248}"/>
              </a:ext>
            </a:extLst>
          </p:cNvPr>
          <p:cNvSpPr>
            <a:spLocks noGrp="1"/>
          </p:cNvSpPr>
          <p:nvPr>
            <p:ph type="ctrTitle"/>
          </p:nvPr>
        </p:nvSpPr>
        <p:spPr>
          <a:xfrm>
            <a:off x="633045" y="211015"/>
            <a:ext cx="10855569" cy="1863970"/>
          </a:xfrm>
        </p:spPr>
        <p:txBody>
          <a:bodyPr>
            <a:normAutofit/>
          </a:bodyPr>
          <a:lstStyle/>
          <a:p>
            <a:r>
              <a:rPr lang="en-US" dirty="0">
                <a:ln>
                  <a:solidFill>
                    <a:srgbClr val="FFFF00"/>
                  </a:solidFill>
                </a:ln>
                <a:effectLst>
                  <a:glow rad="101600">
                    <a:srgbClr val="FFFF00">
                      <a:alpha val="60000"/>
                    </a:srgbClr>
                  </a:glow>
                </a:effectLst>
                <a:latin typeface="Cooper Black" panose="0208090404030B020404" pitchFamily="18" charset="0"/>
              </a:rPr>
              <a:t>GOD’S COMMUNICABLE ATTRIBUTES:</a:t>
            </a:r>
          </a:p>
        </p:txBody>
      </p:sp>
      <p:sp>
        <p:nvSpPr>
          <p:cNvPr id="3" name="Subtitle 2">
            <a:extLst>
              <a:ext uri="{FF2B5EF4-FFF2-40B4-BE49-F238E27FC236}">
                <a16:creationId xmlns:a16="http://schemas.microsoft.com/office/drawing/2014/main" id="{DC8C1120-3860-4341-8554-0A1C90F446FE}"/>
              </a:ext>
            </a:extLst>
          </p:cNvPr>
          <p:cNvSpPr>
            <a:spLocks noGrp="1"/>
          </p:cNvSpPr>
          <p:nvPr>
            <p:ph type="subTitle" idx="1"/>
          </p:nvPr>
        </p:nvSpPr>
        <p:spPr>
          <a:xfrm>
            <a:off x="675761" y="2298106"/>
            <a:ext cx="10812853" cy="4161310"/>
          </a:xfrm>
        </p:spPr>
        <p:txBody>
          <a:bodyPr>
            <a:normAutofit/>
            <a:scene3d>
              <a:camera prst="orthographicFront"/>
              <a:lightRig rig="threePt" dir="t"/>
            </a:scene3d>
            <a:sp3d extrusionH="57150">
              <a:bevelT w="82550" h="38100" prst="coolSlant"/>
            </a:sp3d>
          </a:bodyPr>
          <a:lstStyle/>
          <a:p>
            <a:r>
              <a:rPr lang="en-US" sz="6000" b="1" dirty="0">
                <a:ln>
                  <a:solidFill>
                    <a:schemeClr val="tx1"/>
                  </a:solidFill>
                </a:ln>
                <a:solidFill>
                  <a:schemeClr val="bg1"/>
                </a:solidFill>
                <a:effectLst>
                  <a:glow rad="101600">
                    <a:schemeClr val="accent1">
                      <a:lumMod val="75000"/>
                      <a:alpha val="60000"/>
                    </a:schemeClr>
                  </a:glow>
                </a:effectLst>
                <a:latin typeface="Arial Black" panose="020B0A04020102020204" pitchFamily="34" charset="0"/>
              </a:rPr>
              <a:t>His Mercy</a:t>
            </a:r>
          </a:p>
          <a:p>
            <a:r>
              <a:rPr lang="en-US" sz="6000" b="1" i="1" dirty="0">
                <a:ln>
                  <a:solidFill>
                    <a:schemeClr val="tx1"/>
                  </a:solidFill>
                </a:ln>
                <a:solidFill>
                  <a:schemeClr val="bg1"/>
                </a:solidFill>
                <a:effectLst>
                  <a:glow rad="101600">
                    <a:schemeClr val="accent1">
                      <a:lumMod val="75000"/>
                      <a:alpha val="60000"/>
                    </a:schemeClr>
                  </a:glow>
                </a:effectLst>
                <a:latin typeface="Arial Black" panose="020B0A04020102020204" pitchFamily="34" charset="0"/>
              </a:rPr>
              <a:t>(Ultimate Compassion)</a:t>
            </a:r>
          </a:p>
          <a:p>
            <a:endParaRPr lang="en-US" sz="6000" b="1" i="1" dirty="0">
              <a:ln>
                <a:solidFill>
                  <a:schemeClr val="tx1"/>
                </a:solidFill>
              </a:ln>
              <a:solidFill>
                <a:schemeClr val="bg1"/>
              </a:solidFill>
              <a:effectLst>
                <a:glow rad="101600">
                  <a:schemeClr val="accent1">
                    <a:lumMod val="75000"/>
                    <a:alpha val="60000"/>
                  </a:schemeClr>
                </a:glow>
              </a:effectLst>
              <a:latin typeface="Arial Black" panose="020B0A04020102020204" pitchFamily="34" charset="0"/>
            </a:endParaRPr>
          </a:p>
          <a:p>
            <a:r>
              <a:rPr lang="en-US" sz="6000" b="1" dirty="0">
                <a:ln>
                  <a:solidFill>
                    <a:schemeClr val="tx1"/>
                  </a:solidFill>
                </a:ln>
                <a:solidFill>
                  <a:schemeClr val="bg1"/>
                </a:solidFill>
                <a:effectLst>
                  <a:glow rad="101600">
                    <a:schemeClr val="accent1">
                      <a:lumMod val="75000"/>
                      <a:alpha val="60000"/>
                    </a:schemeClr>
                  </a:glow>
                </a:effectLst>
                <a:highlight>
                  <a:srgbClr val="00FFFF"/>
                </a:highlight>
                <a:latin typeface="Arial Black" panose="020B0A04020102020204" pitchFamily="34" charset="0"/>
              </a:rPr>
              <a:t>Luke 6:36</a:t>
            </a:r>
          </a:p>
        </p:txBody>
      </p:sp>
    </p:spTree>
    <p:extLst>
      <p:ext uri="{BB962C8B-B14F-4D97-AF65-F5344CB8AC3E}">
        <p14:creationId xmlns:p14="http://schemas.microsoft.com/office/powerpoint/2010/main" val="392643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ealousy Is A Choice — Ask Dr. Darcy">
            <a:extLst>
              <a:ext uri="{FF2B5EF4-FFF2-40B4-BE49-F238E27FC236}">
                <a16:creationId xmlns:a16="http://schemas.microsoft.com/office/drawing/2014/main" id="{B7A83517-A212-49F3-81B6-A87A7CF51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77"/>
            <a:ext cx="12192000" cy="73670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805850-BD3C-4F69-88D2-389DAAC75248}"/>
              </a:ext>
            </a:extLst>
          </p:cNvPr>
          <p:cNvSpPr>
            <a:spLocks noGrp="1"/>
          </p:cNvSpPr>
          <p:nvPr>
            <p:ph type="ctrTitle"/>
          </p:nvPr>
        </p:nvSpPr>
        <p:spPr>
          <a:xfrm>
            <a:off x="633045" y="211015"/>
            <a:ext cx="10855569" cy="1863970"/>
          </a:xfrm>
        </p:spPr>
        <p:txBody>
          <a:bodyPr>
            <a:normAutofit/>
          </a:bodyPr>
          <a:lstStyle/>
          <a:p>
            <a:r>
              <a:rPr lang="en-US" dirty="0">
                <a:ln>
                  <a:solidFill>
                    <a:srgbClr val="FFFF00"/>
                  </a:solidFill>
                </a:ln>
                <a:solidFill>
                  <a:srgbClr val="99FFCC"/>
                </a:solidFill>
                <a:effectLst>
                  <a:glow rad="101600">
                    <a:schemeClr val="tx1">
                      <a:alpha val="60000"/>
                    </a:schemeClr>
                  </a:glow>
                </a:effectLst>
                <a:latin typeface="Cooper Black" panose="0208090404030B020404" pitchFamily="18" charset="0"/>
              </a:rPr>
              <a:t>GOD’S COMMUNICABLE ATTRIBUTES:</a:t>
            </a:r>
          </a:p>
        </p:txBody>
      </p:sp>
      <p:sp>
        <p:nvSpPr>
          <p:cNvPr id="3" name="Subtitle 2">
            <a:extLst>
              <a:ext uri="{FF2B5EF4-FFF2-40B4-BE49-F238E27FC236}">
                <a16:creationId xmlns:a16="http://schemas.microsoft.com/office/drawing/2014/main" id="{DC8C1120-3860-4341-8554-0A1C90F446FE}"/>
              </a:ext>
            </a:extLst>
          </p:cNvPr>
          <p:cNvSpPr>
            <a:spLocks noGrp="1"/>
          </p:cNvSpPr>
          <p:nvPr>
            <p:ph type="subTitle" idx="1"/>
          </p:nvPr>
        </p:nvSpPr>
        <p:spPr>
          <a:xfrm>
            <a:off x="633045" y="3524394"/>
            <a:ext cx="10777960" cy="4350460"/>
          </a:xfrm>
        </p:spPr>
        <p:txBody>
          <a:bodyPr>
            <a:normAutofit/>
            <a:scene3d>
              <a:camera prst="orthographicFront"/>
              <a:lightRig rig="threePt" dir="t"/>
            </a:scene3d>
            <a:sp3d extrusionH="57150">
              <a:bevelT w="82550" h="38100" prst="coolSlant"/>
            </a:sp3d>
          </a:bodyPr>
          <a:lstStyle/>
          <a:p>
            <a:r>
              <a:rPr lang="en-US" sz="6000" b="1" dirty="0">
                <a:ln>
                  <a:solidFill>
                    <a:schemeClr val="tx1"/>
                  </a:solidFill>
                </a:ln>
                <a:solidFill>
                  <a:schemeClr val="bg1"/>
                </a:solidFill>
                <a:effectLst>
                  <a:glow rad="101600">
                    <a:schemeClr val="accent1">
                      <a:lumMod val="75000"/>
                      <a:alpha val="60000"/>
                    </a:schemeClr>
                  </a:glow>
                </a:effectLst>
                <a:latin typeface="Arial Black" panose="020B0A04020102020204" pitchFamily="34" charset="0"/>
              </a:rPr>
              <a:t>His Jealousy</a:t>
            </a:r>
          </a:p>
          <a:p>
            <a:r>
              <a:rPr lang="en-US" sz="6000" b="1" i="1" dirty="0">
                <a:ln>
                  <a:solidFill>
                    <a:schemeClr val="tx1"/>
                  </a:solidFill>
                </a:ln>
                <a:solidFill>
                  <a:schemeClr val="bg1"/>
                </a:solidFill>
                <a:effectLst>
                  <a:glow rad="101600">
                    <a:schemeClr val="accent1">
                      <a:lumMod val="75000"/>
                      <a:alpha val="60000"/>
                    </a:schemeClr>
                  </a:glow>
                </a:effectLst>
                <a:latin typeface="Arial Black" panose="020B0A04020102020204" pitchFamily="34" charset="0"/>
              </a:rPr>
              <a:t>(Intolerance of Idolatry)</a:t>
            </a:r>
          </a:p>
          <a:p>
            <a:endParaRPr lang="en-US" sz="6000" b="1" i="1" dirty="0">
              <a:ln>
                <a:solidFill>
                  <a:schemeClr val="tx1"/>
                </a:solidFill>
              </a:ln>
              <a:solidFill>
                <a:schemeClr val="bg1"/>
              </a:solidFill>
              <a:effectLst>
                <a:glow rad="101600">
                  <a:schemeClr val="accent1">
                    <a:lumMod val="75000"/>
                    <a:alpha val="60000"/>
                  </a:schemeClr>
                </a:glow>
              </a:effectLst>
              <a:latin typeface="Arial Black" panose="020B0A04020102020204" pitchFamily="34" charset="0"/>
            </a:endParaRPr>
          </a:p>
          <a:p>
            <a:endParaRPr lang="en-US" sz="6000" b="1" dirty="0">
              <a:ln>
                <a:solidFill>
                  <a:schemeClr val="tx1"/>
                </a:solidFill>
              </a:ln>
              <a:solidFill>
                <a:schemeClr val="bg1"/>
              </a:solidFill>
              <a:effectLst>
                <a:glow rad="101600">
                  <a:schemeClr val="accent1">
                    <a:lumMod val="75000"/>
                    <a:alpha val="60000"/>
                  </a:schemeClr>
                </a:glow>
              </a:effectLst>
              <a:latin typeface="Arial Black" panose="020B0A04020102020204" pitchFamily="34" charset="0"/>
            </a:endParaRPr>
          </a:p>
        </p:txBody>
      </p:sp>
    </p:spTree>
    <p:extLst>
      <p:ext uri="{BB962C8B-B14F-4D97-AF65-F5344CB8AC3E}">
        <p14:creationId xmlns:p14="http://schemas.microsoft.com/office/powerpoint/2010/main" val="282902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BE452A-A848-4B01-A9E0-ED853E235DB1}"/>
              </a:ext>
            </a:extLst>
          </p:cNvPr>
          <p:cNvSpPr/>
          <p:nvPr/>
        </p:nvSpPr>
        <p:spPr>
          <a:xfrm>
            <a:off x="0" y="0"/>
            <a:ext cx="12192000" cy="6858000"/>
          </a:xfrm>
          <a:prstGeom prst="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F23412-A42C-4B39-BA84-3096370E89ED}"/>
              </a:ext>
            </a:extLst>
          </p:cNvPr>
          <p:cNvSpPr>
            <a:spLocks noGrp="1"/>
          </p:cNvSpPr>
          <p:nvPr>
            <p:ph type="ctrTitle"/>
          </p:nvPr>
        </p:nvSpPr>
        <p:spPr>
          <a:xfrm>
            <a:off x="550985" y="1122363"/>
            <a:ext cx="11136923" cy="5219822"/>
          </a:xfrm>
        </p:spPr>
        <p:txBody>
          <a:bodyPr>
            <a:normAutofit fontScale="90000"/>
          </a:bodyPr>
          <a:lstStyle/>
          <a:p>
            <a:r>
              <a:rPr lang="en-US" sz="4400" b="1" i="1" dirty="0">
                <a:latin typeface="Arial Black" panose="020B0A04020102020204" pitchFamily="34" charset="0"/>
              </a:rPr>
              <a:t>Num. 5:29                                             This is the law of jealousies, when a wife </a:t>
            </a:r>
            <a:r>
              <a:rPr lang="en-US" sz="4400" b="1" i="1" dirty="0" err="1">
                <a:latin typeface="Arial Black" panose="020B0A04020102020204" pitchFamily="34" charset="0"/>
              </a:rPr>
              <a:t>goeth</a:t>
            </a:r>
            <a:r>
              <a:rPr lang="en-US" sz="4400" b="1" i="1" dirty="0">
                <a:latin typeface="Arial Black" panose="020B0A04020102020204" pitchFamily="34" charset="0"/>
              </a:rPr>
              <a:t> aside to another instead of her husband, and is defiled;</a:t>
            </a:r>
            <a:br>
              <a:rPr lang="en-US" sz="4400" b="1" i="1" dirty="0">
                <a:latin typeface="Arial Black" panose="020B0A04020102020204" pitchFamily="34" charset="0"/>
              </a:rPr>
            </a:br>
            <a:r>
              <a:rPr lang="en-US" sz="4400" b="1" i="1" dirty="0">
                <a:latin typeface="Arial Black" panose="020B0A04020102020204" pitchFamily="34" charset="0"/>
              </a:rPr>
              <a:t> 30 Or when the spirit of jealousy cometh upon him, and he be jealous over his wife, and shall set the woman before the LORD, and the priest shall execute upon her all this law.</a:t>
            </a:r>
            <a:br>
              <a:rPr lang="en-US" b="1" i="1" dirty="0">
                <a:latin typeface="Arial Black" panose="020B0A04020102020204" pitchFamily="34" charset="0"/>
              </a:rPr>
            </a:br>
            <a:r>
              <a:rPr lang="en-US" b="1" i="1" dirty="0">
                <a:latin typeface="Arial Black" panose="020B0A04020102020204" pitchFamily="34" charset="0"/>
              </a:rPr>
              <a:t> </a:t>
            </a:r>
          </a:p>
        </p:txBody>
      </p:sp>
    </p:spTree>
    <p:extLst>
      <p:ext uri="{BB962C8B-B14F-4D97-AF65-F5344CB8AC3E}">
        <p14:creationId xmlns:p14="http://schemas.microsoft.com/office/powerpoint/2010/main" val="6722748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5 Best Bible Verses about God's Love - God is Love Scriptures">
            <a:extLst>
              <a:ext uri="{FF2B5EF4-FFF2-40B4-BE49-F238E27FC236}">
                <a16:creationId xmlns:a16="http://schemas.microsoft.com/office/drawing/2014/main" id="{85FCD65B-9F07-4A16-86B4-9A9E6FDC9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681" y="0"/>
            <a:ext cx="13125357"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805850-BD3C-4F69-88D2-389DAAC75248}"/>
              </a:ext>
            </a:extLst>
          </p:cNvPr>
          <p:cNvSpPr>
            <a:spLocks noGrp="1"/>
          </p:cNvSpPr>
          <p:nvPr>
            <p:ph type="ctrTitle"/>
          </p:nvPr>
        </p:nvSpPr>
        <p:spPr>
          <a:xfrm>
            <a:off x="633045" y="211015"/>
            <a:ext cx="10855569" cy="1863970"/>
          </a:xfrm>
        </p:spPr>
        <p:txBody>
          <a:bodyPr>
            <a:normAutofit/>
          </a:bodyPr>
          <a:lstStyle/>
          <a:p>
            <a:r>
              <a:rPr lang="en-US" dirty="0">
                <a:ln>
                  <a:solidFill>
                    <a:schemeClr val="tx1"/>
                  </a:solidFill>
                </a:ln>
                <a:solidFill>
                  <a:srgbClr val="FF0000"/>
                </a:solidFill>
                <a:effectLst>
                  <a:glow rad="101600">
                    <a:schemeClr val="bg1">
                      <a:alpha val="60000"/>
                    </a:schemeClr>
                  </a:glow>
                </a:effectLst>
                <a:latin typeface="Cooper Black" panose="0208090404030B020404" pitchFamily="18" charset="0"/>
              </a:rPr>
              <a:t>GOD’S COMMUNICABLE ATTRIBUTES:</a:t>
            </a:r>
          </a:p>
        </p:txBody>
      </p:sp>
      <p:sp>
        <p:nvSpPr>
          <p:cNvPr id="3" name="Subtitle 2">
            <a:extLst>
              <a:ext uri="{FF2B5EF4-FFF2-40B4-BE49-F238E27FC236}">
                <a16:creationId xmlns:a16="http://schemas.microsoft.com/office/drawing/2014/main" id="{DC8C1120-3860-4341-8554-0A1C90F446FE}"/>
              </a:ext>
            </a:extLst>
          </p:cNvPr>
          <p:cNvSpPr>
            <a:spLocks noGrp="1"/>
          </p:cNvSpPr>
          <p:nvPr>
            <p:ph type="subTitle" idx="1"/>
          </p:nvPr>
        </p:nvSpPr>
        <p:spPr>
          <a:xfrm>
            <a:off x="710654" y="2108956"/>
            <a:ext cx="10777960" cy="4350460"/>
          </a:xfrm>
        </p:spPr>
        <p:txBody>
          <a:bodyPr>
            <a:normAutofit/>
            <a:scene3d>
              <a:camera prst="orthographicFront"/>
              <a:lightRig rig="threePt" dir="t"/>
            </a:scene3d>
            <a:sp3d extrusionH="57150">
              <a:bevelT w="82550" h="38100" prst="coolSlant"/>
            </a:sp3d>
          </a:bodyPr>
          <a:lstStyle/>
          <a:p>
            <a:r>
              <a:rPr lang="en-US" sz="6000" b="1" dirty="0">
                <a:ln>
                  <a:solidFill>
                    <a:schemeClr val="tx1"/>
                  </a:solidFill>
                </a:ln>
                <a:solidFill>
                  <a:schemeClr val="bg1"/>
                </a:solidFill>
                <a:effectLst>
                  <a:glow rad="101600">
                    <a:schemeClr val="accent1">
                      <a:lumMod val="75000"/>
                      <a:alpha val="60000"/>
                    </a:schemeClr>
                  </a:glow>
                </a:effectLst>
                <a:latin typeface="Arial Black" panose="020B0A04020102020204" pitchFamily="34" charset="0"/>
              </a:rPr>
              <a:t>His Love</a:t>
            </a:r>
          </a:p>
          <a:p>
            <a:r>
              <a:rPr lang="en-US" sz="6000" b="1" i="1" dirty="0">
                <a:ln>
                  <a:solidFill>
                    <a:schemeClr val="tx1"/>
                  </a:solidFill>
                </a:ln>
                <a:solidFill>
                  <a:schemeClr val="bg1"/>
                </a:solidFill>
                <a:effectLst>
                  <a:glow rad="101600">
                    <a:schemeClr val="accent1">
                      <a:lumMod val="75000"/>
                      <a:alpha val="60000"/>
                    </a:schemeClr>
                  </a:glow>
                </a:effectLst>
                <a:latin typeface="Arial Black" panose="020B0A04020102020204" pitchFamily="34" charset="0"/>
              </a:rPr>
              <a:t>(Boundless Affection)</a:t>
            </a:r>
          </a:p>
          <a:p>
            <a:endParaRPr lang="en-US" sz="6000" b="1" i="1" dirty="0">
              <a:ln>
                <a:solidFill>
                  <a:schemeClr val="tx1"/>
                </a:solidFill>
              </a:ln>
              <a:solidFill>
                <a:schemeClr val="bg1"/>
              </a:solidFill>
              <a:effectLst>
                <a:glow rad="101600">
                  <a:schemeClr val="accent1">
                    <a:lumMod val="75000"/>
                    <a:alpha val="60000"/>
                  </a:schemeClr>
                </a:glow>
              </a:effectLst>
              <a:latin typeface="Arial Black" panose="020B0A04020102020204" pitchFamily="34" charset="0"/>
            </a:endParaRPr>
          </a:p>
          <a:p>
            <a:r>
              <a:rPr lang="en-US" sz="6000" b="1" i="1" dirty="0">
                <a:ln>
                  <a:solidFill>
                    <a:schemeClr val="tx1"/>
                  </a:solidFill>
                </a:ln>
                <a:solidFill>
                  <a:schemeClr val="bg1"/>
                </a:solidFill>
                <a:effectLst>
                  <a:glow rad="101600">
                    <a:schemeClr val="accent1">
                      <a:lumMod val="75000"/>
                      <a:alpha val="60000"/>
                    </a:schemeClr>
                  </a:glow>
                </a:effectLst>
                <a:highlight>
                  <a:srgbClr val="00FFFF"/>
                </a:highlight>
                <a:latin typeface="Arial Black" panose="020B0A04020102020204" pitchFamily="34" charset="0"/>
              </a:rPr>
              <a:t>John 3:16</a:t>
            </a:r>
          </a:p>
          <a:p>
            <a:endParaRPr lang="en-US" sz="6000" b="1" i="1" dirty="0">
              <a:ln>
                <a:solidFill>
                  <a:schemeClr val="tx1"/>
                </a:solidFill>
              </a:ln>
              <a:solidFill>
                <a:schemeClr val="bg1"/>
              </a:solidFill>
              <a:effectLst>
                <a:glow rad="101600">
                  <a:schemeClr val="accent1">
                    <a:lumMod val="75000"/>
                    <a:alpha val="60000"/>
                  </a:schemeClr>
                </a:glow>
              </a:effectLst>
              <a:latin typeface="Arial Black" panose="020B0A04020102020204" pitchFamily="34" charset="0"/>
            </a:endParaRPr>
          </a:p>
          <a:p>
            <a:endParaRPr lang="en-US" sz="6000" b="1" dirty="0">
              <a:ln>
                <a:solidFill>
                  <a:schemeClr val="tx1"/>
                </a:solidFill>
              </a:ln>
              <a:solidFill>
                <a:schemeClr val="bg1"/>
              </a:solidFill>
              <a:effectLst>
                <a:glow rad="101600">
                  <a:schemeClr val="accent1">
                    <a:lumMod val="75000"/>
                    <a:alpha val="60000"/>
                  </a:schemeClr>
                </a:glow>
              </a:effectLst>
              <a:latin typeface="Arial Black" panose="020B0A04020102020204" pitchFamily="34" charset="0"/>
            </a:endParaRPr>
          </a:p>
        </p:txBody>
      </p:sp>
    </p:spTree>
    <p:extLst>
      <p:ext uri="{BB962C8B-B14F-4D97-AF65-F5344CB8AC3E}">
        <p14:creationId xmlns:p14="http://schemas.microsoft.com/office/powerpoint/2010/main" val="202348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g Bang illustration">
            <a:extLst>
              <a:ext uri="{FF2B5EF4-FFF2-40B4-BE49-F238E27FC236}">
                <a16:creationId xmlns:a16="http://schemas.microsoft.com/office/drawing/2014/main" id="{92EF5109-8AAE-41AA-84F5-CBC809F81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5"/>
            <a:ext cx="12192000" cy="68618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5897A00-440D-4822-BFB5-386BB4BFB98A}"/>
              </a:ext>
            </a:extLst>
          </p:cNvPr>
          <p:cNvSpPr>
            <a:spLocks noGrp="1"/>
          </p:cNvSpPr>
          <p:nvPr>
            <p:ph type="ctrTitle"/>
          </p:nvPr>
        </p:nvSpPr>
        <p:spPr>
          <a:xfrm>
            <a:off x="356680" y="1501742"/>
            <a:ext cx="9144000" cy="2387600"/>
          </a:xfrm>
        </p:spPr>
        <p:txBody>
          <a:bodyPr/>
          <a:lstStyle/>
          <a:p>
            <a:r>
              <a:rPr lang="en-US" dirty="0"/>
              <a:t>.</a:t>
            </a:r>
          </a:p>
        </p:txBody>
      </p:sp>
      <p:sp>
        <p:nvSpPr>
          <p:cNvPr id="3" name="Subtitle 2">
            <a:extLst>
              <a:ext uri="{FF2B5EF4-FFF2-40B4-BE49-F238E27FC236}">
                <a16:creationId xmlns:a16="http://schemas.microsoft.com/office/drawing/2014/main" id="{9240973C-8BE2-4713-B34A-8FCE9C33002F}"/>
              </a:ext>
            </a:extLst>
          </p:cNvPr>
          <p:cNvSpPr>
            <a:spLocks noGrp="1"/>
          </p:cNvSpPr>
          <p:nvPr>
            <p:ph type="subTitle" idx="1"/>
          </p:nvPr>
        </p:nvSpPr>
        <p:spPr>
          <a:xfrm>
            <a:off x="356680" y="3889342"/>
            <a:ext cx="9144000" cy="1655762"/>
          </a:xfrm>
        </p:spPr>
        <p:txBody>
          <a:bodyPr>
            <a:normAutofit/>
          </a:bodyPr>
          <a:lstStyle/>
          <a:p>
            <a:r>
              <a:rPr lang="en-US" sz="5400" dirty="0">
                <a:ln>
                  <a:solidFill>
                    <a:srgbClr val="66FFFF"/>
                  </a:solidFill>
                </a:ln>
                <a:effectLst>
                  <a:glow rad="101600">
                    <a:schemeClr val="bg1">
                      <a:alpha val="60000"/>
                    </a:schemeClr>
                  </a:glow>
                </a:effectLst>
                <a:latin typeface="Arial Black" panose="020B0A04020102020204" pitchFamily="34" charset="0"/>
              </a:rPr>
              <a:t>THE BIG BANG THEORY</a:t>
            </a:r>
          </a:p>
        </p:txBody>
      </p:sp>
      <p:sp>
        <p:nvSpPr>
          <p:cNvPr id="5" name="Title 1">
            <a:extLst>
              <a:ext uri="{FF2B5EF4-FFF2-40B4-BE49-F238E27FC236}">
                <a16:creationId xmlns:a16="http://schemas.microsoft.com/office/drawing/2014/main" id="{155CC7CA-FF6D-44BC-BBA7-0B5F744ADC3E}"/>
              </a:ext>
            </a:extLst>
          </p:cNvPr>
          <p:cNvSpPr txBox="1">
            <a:spLocks/>
          </p:cNvSpPr>
          <p:nvPr/>
        </p:nvSpPr>
        <p:spPr>
          <a:xfrm>
            <a:off x="356680" y="1500020"/>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t>.</a:t>
            </a:r>
            <a:endParaRPr lang="en-US" dirty="0"/>
          </a:p>
        </p:txBody>
      </p:sp>
      <p:sp>
        <p:nvSpPr>
          <p:cNvPr id="4" name="Arrow: Down 3">
            <a:extLst>
              <a:ext uri="{FF2B5EF4-FFF2-40B4-BE49-F238E27FC236}">
                <a16:creationId xmlns:a16="http://schemas.microsoft.com/office/drawing/2014/main" id="{42729BCE-2F40-48D9-8478-A68FC70A895B}"/>
              </a:ext>
            </a:extLst>
          </p:cNvPr>
          <p:cNvSpPr/>
          <p:nvPr/>
        </p:nvSpPr>
        <p:spPr>
          <a:xfrm rot="2414172">
            <a:off x="5491837" y="1740120"/>
            <a:ext cx="446948" cy="1907399"/>
          </a:xfrm>
          <a:prstGeom prst="downArrow">
            <a:avLst>
              <a:gd name="adj1" fmla="val 8613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964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304801"/>
            <a:ext cx="5943600" cy="1470025"/>
          </a:xfrm>
        </p:spPr>
        <p:txBody>
          <a:bodyPr>
            <a:normAutofit/>
          </a:bodyPr>
          <a:lstStyle/>
          <a:p>
            <a:r>
              <a:rPr lang="en-US" sz="2400" dirty="0">
                <a:latin typeface="Arial Black" pitchFamily="34" charset="0"/>
              </a:rPr>
              <a:t>Nobel Peace Prize Winner in Science, George Wald </a:t>
            </a:r>
          </a:p>
        </p:txBody>
      </p:sp>
      <p:sp>
        <p:nvSpPr>
          <p:cNvPr id="3" name="Subtitle 2"/>
          <p:cNvSpPr>
            <a:spLocks noGrp="1"/>
          </p:cNvSpPr>
          <p:nvPr>
            <p:ph type="subTitle" idx="1"/>
          </p:nvPr>
        </p:nvSpPr>
        <p:spPr>
          <a:xfrm>
            <a:off x="762000" y="1905000"/>
            <a:ext cx="10820400" cy="4648200"/>
          </a:xfrm>
        </p:spPr>
        <p:txBody>
          <a:bodyPr>
            <a:normAutofit/>
          </a:bodyPr>
          <a:lstStyle/>
          <a:p>
            <a:r>
              <a:rPr lang="en-US" sz="2800" dirty="0">
                <a:solidFill>
                  <a:schemeClr val="tx1"/>
                </a:solidFill>
                <a:latin typeface="Arial Black" pitchFamily="34" charset="0"/>
              </a:rPr>
              <a:t>“When it comes to the origin of life, there are only 2 possibilities:  creation and spontaneous generation (evolution).  </a:t>
            </a:r>
          </a:p>
          <a:p>
            <a:r>
              <a:rPr lang="en-US" sz="3200" dirty="0">
                <a:solidFill>
                  <a:schemeClr val="tx1"/>
                </a:solidFill>
                <a:latin typeface="Arial Black" pitchFamily="34" charset="0"/>
              </a:rPr>
              <a:t>There is no third way, </a:t>
            </a:r>
            <a:r>
              <a:rPr lang="en-US" sz="3200" dirty="0">
                <a:solidFill>
                  <a:schemeClr val="tx1"/>
                </a:solidFill>
                <a:highlight>
                  <a:srgbClr val="FFFF00"/>
                </a:highlight>
                <a:latin typeface="Arial Black" pitchFamily="34" charset="0"/>
              </a:rPr>
              <a:t>spontaneous generation </a:t>
            </a:r>
            <a:r>
              <a:rPr lang="en-US" sz="3200" dirty="0">
                <a:solidFill>
                  <a:schemeClr val="tx1"/>
                </a:solidFill>
                <a:latin typeface="Arial Black" pitchFamily="34" charset="0"/>
              </a:rPr>
              <a:t>was disproved 100 yrs. ago, but that leads us to only one other conclusion:  that of </a:t>
            </a:r>
            <a:r>
              <a:rPr lang="en-US" sz="3200" dirty="0">
                <a:solidFill>
                  <a:schemeClr val="tx1"/>
                </a:solidFill>
                <a:highlight>
                  <a:srgbClr val="FFFF00"/>
                </a:highlight>
                <a:latin typeface="Arial Black" pitchFamily="34" charset="0"/>
              </a:rPr>
              <a:t>supernatural creation</a:t>
            </a:r>
            <a:r>
              <a:rPr lang="en-US" sz="3200" dirty="0">
                <a:solidFill>
                  <a:schemeClr val="tx1"/>
                </a:solidFill>
                <a:latin typeface="Arial Black" pitchFamily="34" charset="0"/>
              </a:rPr>
              <a:t>.  We cannot accept that on philosophical grounds, therefore, </a:t>
            </a:r>
            <a:r>
              <a:rPr lang="en-US" sz="3200" u="sng" dirty="0">
                <a:solidFill>
                  <a:srgbClr val="C00000"/>
                </a:solidFill>
                <a:latin typeface="Arial Black" pitchFamily="34" charset="0"/>
              </a:rPr>
              <a:t>we choose to believe the impossible:</a:t>
            </a:r>
            <a:r>
              <a:rPr lang="en-US" sz="3200" dirty="0">
                <a:solidFill>
                  <a:srgbClr val="C00000"/>
                </a:solidFill>
                <a:latin typeface="Arial Black" pitchFamily="34" charset="0"/>
              </a:rPr>
              <a:t>  </a:t>
            </a:r>
            <a:r>
              <a:rPr lang="en-US" sz="3200" dirty="0">
                <a:solidFill>
                  <a:schemeClr val="tx1"/>
                </a:solidFill>
                <a:latin typeface="Arial Black" pitchFamily="34" charset="0"/>
              </a:rPr>
              <a:t>that life arose spontaneously by chance.”</a:t>
            </a:r>
          </a:p>
        </p:txBody>
      </p:sp>
      <p:pic>
        <p:nvPicPr>
          <p:cNvPr id="23554" name="Picture 2" descr="http://www.jakvydelat.com/alfred-nobel/nobel-medal.jpg"/>
          <p:cNvPicPr>
            <a:picLocks noChangeAspect="1" noChangeArrowheads="1"/>
          </p:cNvPicPr>
          <p:nvPr/>
        </p:nvPicPr>
        <p:blipFill>
          <a:blip r:embed="rId2" cstate="print"/>
          <a:srcRect/>
          <a:stretch>
            <a:fillRect/>
          </a:stretch>
        </p:blipFill>
        <p:spPr bwMode="auto">
          <a:xfrm>
            <a:off x="7543800" y="1"/>
            <a:ext cx="1905000" cy="191221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11206</TotalTime>
  <Words>1669</Words>
  <Application>Microsoft Office PowerPoint</Application>
  <PresentationFormat>Widescreen</PresentationFormat>
  <Paragraphs>269</Paragraphs>
  <Slides>77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77</vt:i4>
      </vt:variant>
    </vt:vector>
  </HeadingPairs>
  <TitlesOfParts>
    <vt:vector size="85" baseType="lpstr">
      <vt:lpstr>Arial</vt:lpstr>
      <vt:lpstr>Arial Black</vt:lpstr>
      <vt:lpstr>Brush Script MT</vt:lpstr>
      <vt:lpstr>Calibri</vt:lpstr>
      <vt:lpstr>Calibri Light</vt:lpstr>
      <vt:lpstr>Cooper Black</vt:lpstr>
      <vt:lpstr>Forte</vt:lpstr>
      <vt:lpstr>Office Theme</vt:lpstr>
      <vt:lpstr>  Romans 11:33   O the depth of the riches both of the wisdom and knowledge of God! how unsearchable are his judgments, and his ways past finding out!  </vt:lpstr>
      <vt:lpstr>PowerPoint Presentation</vt:lpstr>
      <vt:lpstr>PowerPoint Presentation</vt:lpstr>
      <vt:lpstr>THEOLOGY</vt:lpstr>
      <vt:lpstr>Dr. Tony Evans</vt:lpstr>
      <vt:lpstr>PowerPoint Presentation</vt:lpstr>
      <vt:lpstr>PowerPoint Presentation</vt:lpstr>
      <vt:lpstr>.</vt:lpstr>
      <vt:lpstr>Nobel Peace Prize Winner in Science, George Wald </vt:lpstr>
      <vt:lpstr>GOD –                           A PROVABLE BEING</vt:lpstr>
      <vt:lpstr>GOD –                           A PROVABLE BEING</vt:lpstr>
      <vt:lpstr>GOD –                           A PROVABLE BEING</vt:lpstr>
      <vt:lpstr>LAWS OF THERMODYNAMICS:</vt:lpstr>
      <vt:lpstr>PowerPoint Presentation</vt:lpstr>
      <vt:lpstr>THE FIRST MISSING LINK</vt:lpstr>
      <vt:lpstr>George Wald:  “One has only to contemplate the magnitude of the task to concede that the spontaneous generation of a living organism is impossible.  Yet here we are, as a result, I believe, of spontaneous generation…</vt:lpstr>
      <vt:lpstr>The “missing links are still missing!</vt:lpstr>
      <vt:lpstr>FOUNDATIONAL BELIEFS DETERMINE BASIC MORALITY:</vt:lpstr>
      <vt:lpstr>“The case for Darwinian evolution is bankrupt.  The evidence for Darwinism is not only grossly inadequate, it is systematically distorted. </vt:lpstr>
      <vt:lpstr>“I’m convinced that sometime in the not-to-distant future – I don’t know, maybe twenty or thirty years from now – people will look back in amazement and say:</vt:lpstr>
      <vt:lpstr>‘How could anyone have believed this?’ Darwinism is merely materialistic philosophy masquerading as science, and people are recognizing it for what it is.”  - IBID. pp. 65,66</vt:lpstr>
      <vt:lpstr>GOD –                           A PROVABLE BEING</vt:lpstr>
      <vt:lpstr>GOD –                           A PROVABLE BEING</vt:lpstr>
      <vt:lpstr>John 1:18                             No man hath seen God at any time; the only begotten Son, which is in the bosom of the Father, he hath declared him.  </vt:lpstr>
      <vt:lpstr>Doctrinal Statement (memorize)</vt:lpstr>
      <vt:lpstr>GOD –                           A BALANCED BEING</vt:lpstr>
      <vt:lpstr>PowerPoint Presentation</vt:lpstr>
      <vt:lpstr>Isaiah 6:3                            And one (saraphim) cried unto another, and said, Holy, holy, holy, is the LORD of hosts: the whole earth is full of his glory. </vt:lpstr>
      <vt:lpstr>GOD –                           A BALANCED BEING</vt:lpstr>
      <vt:lpstr>GOD –                           A BALANCED BEING</vt:lpstr>
      <vt:lpstr>1Thes. 5:24  Faithful is he that calleth you, who also will do it.  </vt:lpstr>
      <vt:lpstr>GOD –                           A BALANCED BEING</vt:lpstr>
      <vt:lpstr>Ps. 118:29  O give thanks unto the LORD; for he is good: for his mercy endureth for ever.  </vt:lpstr>
      <vt:lpstr>GOD –                           A BALANCED BEING</vt:lpstr>
      <vt:lpstr>GOD –                           A BALANCED BEING</vt:lpstr>
      <vt:lpstr>Is. 45:21b …there is no God else beside me; a just God and a Saviour; there is none beside me.    </vt:lpstr>
      <vt:lpstr>The Holy Trinity</vt:lpstr>
      <vt:lpstr>GOD –                           A TRIUNE BEING</vt:lpstr>
      <vt:lpstr>HEBREWS 4:12</vt:lpstr>
      <vt:lpstr>GOD –                           A TRIUNE BEING</vt:lpstr>
      <vt:lpstr>GOD –                           A TRIUNE BEING</vt:lpstr>
      <vt:lpstr>GOD –                           A TRIUNE BEING</vt:lpstr>
      <vt:lpstr>PowerPoint Presentation</vt:lpstr>
      <vt:lpstr>GOD –                           A TRIUNE BEING</vt:lpstr>
      <vt:lpstr>HIS CREATION: Gen. 1:1</vt:lpstr>
      <vt:lpstr>PowerPoint Presentation</vt:lpstr>
      <vt:lpstr>RECENT CREATION: The Bible View</vt:lpstr>
      <vt:lpstr>PowerPoint Presentation</vt:lpstr>
      <vt:lpstr>The Dispensational Approach to                     God’s Word:</vt:lpstr>
      <vt:lpstr>INCARNATION!</vt:lpstr>
      <vt:lpstr>REDEMPTION</vt:lpstr>
      <vt:lpstr>THE SCHOOLS OF THEOLOGY</vt:lpstr>
      <vt:lpstr>THE SCHOOLS OF THEOLOGY</vt:lpstr>
      <vt:lpstr>EAST GATE BAPTIST COLLEGE</vt:lpstr>
      <vt:lpstr>GOD –                          AN INFINITE BEING</vt:lpstr>
      <vt:lpstr>GOD –                          AN INFINITE BEING</vt:lpstr>
      <vt:lpstr>GOD –                          AN INFINITE BEING</vt:lpstr>
      <vt:lpstr>GOD –                          AN INFINITE BEING</vt:lpstr>
      <vt:lpstr>GOD –                          AN INFINITE BEING</vt:lpstr>
      <vt:lpstr>GOD –                          AN INFINITE BEING</vt:lpstr>
      <vt:lpstr>GOD –                          AN INFINITE BEING</vt:lpstr>
      <vt:lpstr>GOD –                          AN INFINITE BEING</vt:lpstr>
      <vt:lpstr>GOD –                          AN INFINITE BEING</vt:lpstr>
      <vt:lpstr>GOD –                          AN INFINITE BEING</vt:lpstr>
      <vt:lpstr>  Romans 11:33 O the depth of the riches both of the wisdom and knowledge of God! how unsearchable are his judgments, and his ways past finding out!  </vt:lpstr>
      <vt:lpstr>Dr. Tony Evans</vt:lpstr>
      <vt:lpstr>GOD –                          AN INFINITE BEING</vt:lpstr>
      <vt:lpstr>God’s sovereignty means that though He allows and permits alternate choices among men, He will ultimately achieve His intended purpose;  His will cannot ultimately be thwarted because He is God.</vt:lpstr>
      <vt:lpstr>PowerPoint Presentation</vt:lpstr>
      <vt:lpstr>His Non-Communicable Attributes or Characteristics</vt:lpstr>
      <vt:lpstr>PowerPoint Presentation</vt:lpstr>
      <vt:lpstr>GOD’S COMMUNICABLE ATTRIBUTES:</vt:lpstr>
      <vt:lpstr>GOD’S COMMUNICABLE ATTRIBUTES:</vt:lpstr>
      <vt:lpstr>GOD’S COMMUNICABLE ATTRIBUTES:</vt:lpstr>
      <vt:lpstr>GOD’S COMMUNICABLE ATTRIBUTES:</vt:lpstr>
      <vt:lpstr>Num. 5:29                                             This is the law of jealousies, when a wife goeth aside to another instead of her husband, and is defiled;  30 Or when the spirit of jealousy cometh upon him, and he be jealous over his wife, and shall set the woman before the LORD, and the priest shall execute upon her all this law.  </vt:lpstr>
      <vt:lpstr>GOD’S COMMUNICABLE ATTRIBUTES: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EAST GATE BAPTIST COLLEGE</dc:title>
  <dc:creator>Paul Fedena</dc:creator>
  <cp:lastModifiedBy>Paul Fedena</cp:lastModifiedBy>
  <cp:revision>157</cp:revision>
  <dcterms:created xsi:type="dcterms:W3CDTF">2020-08-08T17:14:57Z</dcterms:created>
  <dcterms:modified xsi:type="dcterms:W3CDTF">2020-11-30T19:20:11Z</dcterms:modified>
</cp:coreProperties>
</file>