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7" r:id="rId3"/>
    <p:sldId id="258" r:id="rId4"/>
    <p:sldId id="256" r:id="rId5"/>
    <p:sldId id="259" r:id="rId6"/>
    <p:sldId id="287" r:id="rId7"/>
    <p:sldId id="260" r:id="rId8"/>
    <p:sldId id="276" r:id="rId9"/>
    <p:sldId id="261" r:id="rId10"/>
    <p:sldId id="262" r:id="rId11"/>
    <p:sldId id="263" r:id="rId12"/>
    <p:sldId id="268" r:id="rId13"/>
    <p:sldId id="274" r:id="rId14"/>
    <p:sldId id="264" r:id="rId15"/>
    <p:sldId id="265" r:id="rId16"/>
    <p:sldId id="277" r:id="rId17"/>
    <p:sldId id="266" r:id="rId18"/>
    <p:sldId id="267" r:id="rId19"/>
    <p:sldId id="286" r:id="rId20"/>
    <p:sldId id="278" r:id="rId21"/>
    <p:sldId id="289" r:id="rId22"/>
    <p:sldId id="280" r:id="rId23"/>
    <p:sldId id="281" r:id="rId24"/>
    <p:sldId id="279" r:id="rId25"/>
    <p:sldId id="291" r:id="rId26"/>
    <p:sldId id="290" r:id="rId27"/>
    <p:sldId id="285" r:id="rId28"/>
    <p:sldId id="284" r:id="rId29"/>
    <p:sldId id="270" r:id="rId30"/>
    <p:sldId id="282" r:id="rId31"/>
    <p:sldId id="271"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1667" autoAdjust="0"/>
  </p:normalViewPr>
  <p:slideViewPr>
    <p:cSldViewPr>
      <p:cViewPr varScale="1">
        <p:scale>
          <a:sx n="75" d="100"/>
          <a:sy n="75" d="100"/>
        </p:scale>
        <p:origin x="552"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876E4-4E0E-4250-9E9A-5F41D7BA5BF3}"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762C-5BA5-4DCE-BA74-DE8E084EF792}"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876E4-4E0E-4250-9E9A-5F41D7BA5BF3}" type="datetimeFigureOut">
              <a:rPr lang="en-US" smtClean="0"/>
              <a:pPr/>
              <a:t>10/19/2019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3762C-5BA5-4DCE-BA74-DE8E084EF7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2.layoutsparks.com/1/107961/throne-in-heaven-ray.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starzone.com/HEAVEN1.jpg"/>
          <p:cNvPicPr>
            <a:picLocks noChangeAspect="1" noChangeArrowheads="1"/>
          </p:cNvPicPr>
          <p:nvPr/>
        </p:nvPicPr>
        <p:blipFill>
          <a:blip r:embed="rId2" cstate="print"/>
          <a:srcRect/>
          <a:stretch>
            <a:fillRect/>
          </a:stretch>
        </p:blipFill>
        <p:spPr bwMode="auto">
          <a:xfrm>
            <a:off x="0" y="-127000"/>
            <a:ext cx="12192000" cy="6985000"/>
          </a:xfrm>
          <a:prstGeom prst="rect">
            <a:avLst/>
          </a:prstGeom>
          <a:noFill/>
        </p:spPr>
      </p:pic>
      <p:sp>
        <p:nvSpPr>
          <p:cNvPr id="2" name="Title 1"/>
          <p:cNvSpPr>
            <a:spLocks noGrp="1"/>
          </p:cNvSpPr>
          <p:nvPr>
            <p:ph type="ctrTitle"/>
          </p:nvPr>
        </p:nvSpPr>
        <p:spPr>
          <a:xfrm>
            <a:off x="685800" y="1066801"/>
            <a:ext cx="10820400" cy="1470025"/>
          </a:xfrm>
        </p:spPr>
        <p:txBody>
          <a:bodyPr/>
          <a:lstStyle/>
          <a:p>
            <a:r>
              <a:rPr lang="en-US"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IT’S ALL ABOUT </a:t>
            </a:r>
            <a:r>
              <a:rPr lang="en-US" u="sng"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HEAVEN</a:t>
            </a:r>
            <a:r>
              <a:rPr lang="en-US"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 –        AND </a:t>
            </a:r>
            <a:r>
              <a:rPr lang="en-US" u="sng"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YOU</a:t>
            </a:r>
            <a:r>
              <a:rPr lang="en-US"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a:t>
            </a:r>
          </a:p>
        </p:txBody>
      </p:sp>
      <p:sp>
        <p:nvSpPr>
          <p:cNvPr id="4" name="TextBox 3"/>
          <p:cNvSpPr txBox="1"/>
          <p:nvPr/>
        </p:nvSpPr>
        <p:spPr>
          <a:xfrm>
            <a:off x="5562600" y="4390984"/>
            <a:ext cx="5867400" cy="1938992"/>
          </a:xfrm>
          <a:prstGeom prst="rect">
            <a:avLst/>
          </a:prstGeom>
          <a:noFill/>
        </p:spPr>
        <p:txBody>
          <a:bodyPr wrap="square" rtlCol="0">
            <a:spAutoFit/>
          </a:bodyPr>
          <a:lstStyle/>
          <a:p>
            <a:pPr algn="r"/>
            <a:r>
              <a:rPr lang="en-US" sz="6000" dirty="0">
                <a:ln>
                  <a:solidFill>
                    <a:schemeClr val="bg1"/>
                  </a:solidFill>
                </a:ln>
                <a:solidFill>
                  <a:schemeClr val="tx2"/>
                </a:solidFill>
                <a:effectLst>
                  <a:glow rad="101600">
                    <a:schemeClr val="bg1">
                      <a:alpha val="60000"/>
                    </a:schemeClr>
                  </a:glow>
                </a:effectLst>
                <a:latin typeface="Arial Black" pitchFamily="34" charset="0"/>
              </a:rPr>
              <a:t>HEAVEN    ON EARTH?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1.bp.blogspot.com/-cV08MkZpGjg/TV6wDWtb_TI/AAAAAAAACyQ/W5K8eCEQJu4/s1600/question2.jpg"/>
          <p:cNvPicPr>
            <a:picLocks noChangeAspect="1" noChangeArrowheads="1"/>
          </p:cNvPicPr>
          <p:nvPr/>
        </p:nvPicPr>
        <p:blipFill>
          <a:blip r:embed="rId2" cstate="print"/>
          <a:srcRect/>
          <a:stretch>
            <a:fillRect/>
          </a:stretch>
        </p:blipFill>
        <p:spPr bwMode="auto">
          <a:xfrm>
            <a:off x="-13854" y="0"/>
            <a:ext cx="12372108" cy="6858000"/>
          </a:xfrm>
          <a:prstGeom prst="rect">
            <a:avLst/>
          </a:prstGeom>
          <a:noFill/>
        </p:spPr>
      </p:pic>
      <p:sp>
        <p:nvSpPr>
          <p:cNvPr id="2" name="Title 1"/>
          <p:cNvSpPr>
            <a:spLocks noGrp="1"/>
          </p:cNvSpPr>
          <p:nvPr>
            <p:ph type="ctrTitle"/>
          </p:nvPr>
        </p:nvSpPr>
        <p:spPr>
          <a:xfrm>
            <a:off x="2286000" y="685801"/>
            <a:ext cx="7772400" cy="1470025"/>
          </a:xfrm>
        </p:spPr>
        <p:txBody>
          <a:bodyPr/>
          <a:lstStyle/>
          <a:p>
            <a:r>
              <a:rPr lang="en-US" dirty="0">
                <a:solidFill>
                  <a:schemeClr val="bg1"/>
                </a:solidFill>
                <a:effectLst>
                  <a:glow rad="101600">
                    <a:schemeClr val="tx1">
                      <a:alpha val="60000"/>
                    </a:schemeClr>
                  </a:glow>
                </a:effectLst>
                <a:latin typeface="Arial Black" pitchFamily="34" charset="0"/>
              </a:rPr>
              <a:t>YOUR FIRST STOP AFTER DEATH:</a:t>
            </a:r>
          </a:p>
        </p:txBody>
      </p:sp>
      <p:sp>
        <p:nvSpPr>
          <p:cNvPr id="3" name="Subtitle 2"/>
          <p:cNvSpPr>
            <a:spLocks noGrp="1"/>
          </p:cNvSpPr>
          <p:nvPr>
            <p:ph type="subTitle" idx="1"/>
          </p:nvPr>
        </p:nvSpPr>
        <p:spPr>
          <a:xfrm>
            <a:off x="2133600" y="2209800"/>
            <a:ext cx="7924800" cy="3429000"/>
          </a:xfrm>
        </p:spPr>
        <p:txBody>
          <a:bodyPr>
            <a:normAutofit/>
          </a:bodyPr>
          <a:lstStyle/>
          <a:p>
            <a:r>
              <a:rPr lang="en-US" sz="4800" i="1" dirty="0">
                <a:solidFill>
                  <a:srgbClr val="FFFF00"/>
                </a:solidFill>
                <a:effectLst>
                  <a:glow rad="101600">
                    <a:schemeClr val="tx1">
                      <a:alpha val="60000"/>
                    </a:schemeClr>
                  </a:glow>
                </a:effectLst>
                <a:latin typeface="Arial Black" pitchFamily="34" charset="0"/>
              </a:rPr>
              <a:t>Your </a:t>
            </a:r>
            <a:r>
              <a:rPr lang="en-US" sz="4800" i="1" dirty="0">
                <a:solidFill>
                  <a:srgbClr val="00FFFF"/>
                </a:solidFill>
                <a:effectLst>
                  <a:glow rad="101600">
                    <a:schemeClr val="tx1">
                      <a:alpha val="60000"/>
                    </a:schemeClr>
                  </a:glow>
                </a:effectLst>
                <a:latin typeface="Arial Black" pitchFamily="34" charset="0"/>
              </a:rPr>
              <a:t>Default </a:t>
            </a:r>
            <a:r>
              <a:rPr lang="en-US" sz="4800" i="1" dirty="0">
                <a:solidFill>
                  <a:srgbClr val="FFFF00"/>
                </a:solidFill>
                <a:effectLst>
                  <a:glow rad="101600">
                    <a:schemeClr val="tx1">
                      <a:alpha val="60000"/>
                    </a:schemeClr>
                  </a:glow>
                </a:effectLst>
                <a:latin typeface="Arial Black" pitchFamily="34" charset="0"/>
              </a:rPr>
              <a:t>Destination is Hell</a:t>
            </a:r>
          </a:p>
        </p:txBody>
      </p:sp>
      <p:pic>
        <p:nvPicPr>
          <p:cNvPr id="3078" name="Picture 6" descr="Related image">
            <a:extLst>
              <a:ext uri="{FF2B5EF4-FFF2-40B4-BE49-F238E27FC236}">
                <a16:creationId xmlns:a16="http://schemas.microsoft.com/office/drawing/2014/main" id="{E8C5D324-D953-464B-9884-D9919A952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53" y="4083050"/>
            <a:ext cx="12734306" cy="306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664661"/>
            <a:ext cx="11049000" cy="1754326"/>
          </a:xfrm>
          <a:prstGeom prst="rect">
            <a:avLst/>
          </a:prstGeom>
          <a:noFill/>
        </p:spPr>
        <p:txBody>
          <a:bodyPr wrap="square" rtlCol="0">
            <a:spAutoFit/>
          </a:bodyPr>
          <a:lstStyle/>
          <a:p>
            <a:pPr algn="ctr"/>
            <a:r>
              <a:rPr lang="en-US" sz="3600" dirty="0">
                <a:ln>
                  <a:solidFill>
                    <a:sysClr val="windowText" lastClr="000000"/>
                  </a:solidFill>
                </a:ln>
                <a:solidFill>
                  <a:schemeClr val="bg1"/>
                </a:solidFill>
                <a:effectLst>
                  <a:glow rad="101600">
                    <a:schemeClr val="tx1">
                      <a:alpha val="60000"/>
                    </a:schemeClr>
                  </a:glow>
                </a:effectLst>
                <a:latin typeface="Arial Black" pitchFamily="34" charset="0"/>
              </a:rPr>
              <a:t>“He that believeth on Him is not condemned: but he that believeth not is </a:t>
            </a:r>
            <a:r>
              <a:rPr lang="en-US" sz="3600" u="sng" dirty="0">
                <a:ln>
                  <a:solidFill>
                    <a:sysClr val="windowText" lastClr="000000"/>
                  </a:solidFill>
                </a:ln>
                <a:solidFill>
                  <a:schemeClr val="bg1"/>
                </a:solidFill>
                <a:effectLst>
                  <a:glow rad="101600">
                    <a:schemeClr val="tx1">
                      <a:alpha val="60000"/>
                    </a:schemeClr>
                  </a:glow>
                </a:effectLst>
                <a:latin typeface="Arial Black" pitchFamily="34" charset="0"/>
              </a:rPr>
              <a:t>condemned already</a:t>
            </a:r>
            <a:r>
              <a:rPr lang="en-US" sz="3600" dirty="0">
                <a:ln>
                  <a:solidFill>
                    <a:sysClr val="windowText" lastClr="000000"/>
                  </a:solidFill>
                </a:ln>
                <a:solidFill>
                  <a:schemeClr val="bg1"/>
                </a:solidFill>
                <a:effectLst>
                  <a:glow rad="101600">
                    <a:schemeClr val="tx1">
                      <a:alpha val="60000"/>
                    </a:schemeClr>
                  </a:glow>
                </a:effectLst>
                <a:latin typeface="Arial Black" pitchFamily="34" charset="0"/>
              </a:rPr>
              <a:t>…  Jn. 3:18</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randombar(horizontal)">
                                      <p:cBhvr>
                                        <p:cTn id="20" dur="500"/>
                                        <p:tgtEl>
                                          <p:spTgt spid="307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1.bp.blogspot.com/-cV08MkZpGjg/TV6wDWtb_TI/AAAAAAAACyQ/W5K8eCEQJu4/s1600/question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86000" y="685801"/>
            <a:ext cx="7772400" cy="1470025"/>
          </a:xfrm>
        </p:spPr>
        <p:txBody>
          <a:bodyPr>
            <a:noAutofit/>
          </a:bodyPr>
          <a:lstStyle/>
          <a:p>
            <a:r>
              <a:rPr lang="en-US" sz="5400" dirty="0">
                <a:solidFill>
                  <a:schemeClr val="bg1"/>
                </a:solidFill>
                <a:effectLst>
                  <a:glow rad="101600">
                    <a:schemeClr val="tx1">
                      <a:alpha val="60000"/>
                    </a:schemeClr>
                  </a:glow>
                </a:effectLst>
                <a:latin typeface="Arial Black" pitchFamily="34" charset="0"/>
              </a:rPr>
              <a:t>YOUR FIRST STOP AFTER DEATH:</a:t>
            </a:r>
          </a:p>
        </p:txBody>
      </p:sp>
      <p:sp>
        <p:nvSpPr>
          <p:cNvPr id="3" name="Subtitle 2"/>
          <p:cNvSpPr>
            <a:spLocks noGrp="1"/>
          </p:cNvSpPr>
          <p:nvPr>
            <p:ph type="subTitle" idx="1"/>
          </p:nvPr>
        </p:nvSpPr>
        <p:spPr>
          <a:xfrm>
            <a:off x="2133600" y="2209800"/>
            <a:ext cx="7924800" cy="3429000"/>
          </a:xfrm>
        </p:spPr>
        <p:txBody>
          <a:bodyPr>
            <a:normAutofit/>
          </a:bodyPr>
          <a:lstStyle/>
          <a:p>
            <a:r>
              <a:rPr lang="en-US" sz="4800" i="1" dirty="0">
                <a:solidFill>
                  <a:srgbClr val="FFFF00"/>
                </a:solidFill>
                <a:effectLst>
                  <a:glow rad="101600">
                    <a:schemeClr val="tx1">
                      <a:alpha val="60000"/>
                    </a:schemeClr>
                  </a:glow>
                </a:effectLst>
                <a:latin typeface="Arial Black" pitchFamily="34" charset="0"/>
              </a:rPr>
              <a:t>Your </a:t>
            </a:r>
            <a:r>
              <a:rPr lang="en-US" sz="4800" i="1" dirty="0">
                <a:ln>
                  <a:solidFill>
                    <a:schemeClr val="bg1"/>
                  </a:solidFill>
                </a:ln>
                <a:solidFill>
                  <a:srgbClr val="FF0000"/>
                </a:solidFill>
                <a:effectLst>
                  <a:glow rad="101600">
                    <a:schemeClr val="bg1">
                      <a:alpha val="60000"/>
                    </a:schemeClr>
                  </a:glow>
                </a:effectLst>
                <a:latin typeface="Arial Black" pitchFamily="34" charset="0"/>
              </a:rPr>
              <a:t>Purchased </a:t>
            </a:r>
            <a:r>
              <a:rPr lang="en-US" sz="4800" i="1" dirty="0">
                <a:solidFill>
                  <a:srgbClr val="FFFF00"/>
                </a:solidFill>
                <a:effectLst>
                  <a:glow rad="101600">
                    <a:schemeClr val="tx1">
                      <a:alpha val="60000"/>
                    </a:schemeClr>
                  </a:glow>
                </a:effectLst>
                <a:latin typeface="Arial Black" pitchFamily="34" charset="0"/>
              </a:rPr>
              <a:t>Destination is Heaven</a:t>
            </a:r>
          </a:p>
        </p:txBody>
      </p:sp>
      <p:sp>
        <p:nvSpPr>
          <p:cNvPr id="6" name="TextBox 5"/>
          <p:cNvSpPr txBox="1"/>
          <p:nvPr/>
        </p:nvSpPr>
        <p:spPr>
          <a:xfrm>
            <a:off x="1828800" y="3810001"/>
            <a:ext cx="8382000" cy="2923877"/>
          </a:xfrm>
          <a:prstGeom prst="rect">
            <a:avLst/>
          </a:prstGeom>
          <a:noFill/>
        </p:spPr>
        <p:txBody>
          <a:bodyPr wrap="square" rtlCol="0">
            <a:spAutoFit/>
          </a:bodyPr>
          <a:lstStyle/>
          <a:p>
            <a:pPr algn="ctr"/>
            <a:r>
              <a:rPr lang="en-US" sz="4400" dirty="0">
                <a:ln>
                  <a:solidFill>
                    <a:sysClr val="windowText" lastClr="000000"/>
                  </a:solidFill>
                </a:ln>
                <a:solidFill>
                  <a:schemeClr val="bg1"/>
                </a:solidFill>
                <a:effectLst>
                  <a:glow rad="101600">
                    <a:schemeClr val="tx1">
                      <a:alpha val="60000"/>
                    </a:schemeClr>
                  </a:glow>
                </a:effectLst>
                <a:latin typeface="Arial Black" pitchFamily="34" charset="0"/>
              </a:rPr>
              <a:t>…whosoever believeth in Him should not perish, but have everlastin</a:t>
            </a:r>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g life.”  </a:t>
            </a:r>
          </a:p>
          <a:p>
            <a:pPr algn="ctr"/>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Jn. 3:16b</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066800" y="-685800"/>
            <a:ext cx="10058400" cy="7239000"/>
          </a:xfrm>
        </p:spPr>
        <p:txBody>
          <a:bodyPr>
            <a:noAutofit/>
          </a:bodyPr>
          <a:lstStyle/>
          <a:p>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“For we know that if our earthly house of this tabernacle were dissolved, we have a building of God, an house not made with hands…</a:t>
            </a:r>
            <a:endParaRPr lang="en-US" sz="4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143000" y="228600"/>
            <a:ext cx="9906000" cy="6324600"/>
          </a:xfrm>
        </p:spPr>
        <p:txBody>
          <a:bodyPr>
            <a:noAutofit/>
          </a:bodyPr>
          <a:lstStyle/>
          <a:p>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…eternal in the heavens.  For in this we groan, earnestly desiring to be clothed upon with our house which is from heaven.           2 Cor. 5:1,2</a:t>
            </a:r>
            <a:endParaRPr lang="en-US" sz="4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admikesamerica.com/wp-content/uploads/2011/05/the-rapture-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685801"/>
            <a:ext cx="7772400" cy="1470025"/>
          </a:xfrm>
        </p:spPr>
        <p:txBody>
          <a:bodyPr>
            <a:normAutofit/>
          </a:bodyPr>
          <a:lstStyle/>
          <a:p>
            <a:r>
              <a:rPr lang="en-US" sz="6000" i="1" dirty="0">
                <a:ln>
                  <a:solidFill>
                    <a:sysClr val="windowText" lastClr="000000"/>
                  </a:solidFill>
                </a:ln>
                <a:solidFill>
                  <a:schemeClr val="bg1"/>
                </a:solidFill>
                <a:effectLst>
                  <a:glow rad="101600">
                    <a:schemeClr val="tx1">
                      <a:alpha val="60000"/>
                    </a:schemeClr>
                  </a:glow>
                </a:effectLst>
                <a:latin typeface="Arial Black" pitchFamily="34" charset="0"/>
              </a:rPr>
              <a:t>THE RAPTURE: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1066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4" name="Picture 8" descr="http://s4.hubimg.com/u/3924855_f260.jpg"/>
          <p:cNvPicPr>
            <a:picLocks noChangeAspect="1" noChangeArrowheads="1"/>
          </p:cNvPicPr>
          <p:nvPr/>
        </p:nvPicPr>
        <p:blipFill>
          <a:blip r:embed="rId2" cstate="print"/>
          <a:srcRect/>
          <a:stretch>
            <a:fillRect/>
          </a:stretch>
        </p:blipFill>
        <p:spPr bwMode="auto">
          <a:xfrm>
            <a:off x="5740558" y="-97972"/>
            <a:ext cx="6451442" cy="6955971"/>
          </a:xfrm>
          <a:prstGeom prst="rect">
            <a:avLst/>
          </a:prstGeom>
          <a:noFill/>
        </p:spPr>
      </p:pic>
      <p:pic>
        <p:nvPicPr>
          <p:cNvPr id="24582" name="Picture 6" descr="http://www.thywordistrue.com/productImgMed/rk-2400.jpg"/>
          <p:cNvPicPr>
            <a:picLocks noChangeAspect="1" noChangeArrowheads="1"/>
          </p:cNvPicPr>
          <p:nvPr/>
        </p:nvPicPr>
        <p:blipFill>
          <a:blip r:embed="rId3" cstate="print"/>
          <a:srcRect/>
          <a:stretch>
            <a:fillRect/>
          </a:stretch>
        </p:blipFill>
        <p:spPr bwMode="auto">
          <a:xfrm>
            <a:off x="0" y="-152400"/>
            <a:ext cx="5943600" cy="7543800"/>
          </a:xfrm>
          <a:prstGeom prst="rect">
            <a:avLst/>
          </a:prstGeom>
          <a:noFill/>
        </p:spPr>
      </p:pic>
      <p:sp>
        <p:nvSpPr>
          <p:cNvPr id="2" name="Title 1"/>
          <p:cNvSpPr>
            <a:spLocks noGrp="1"/>
          </p:cNvSpPr>
          <p:nvPr>
            <p:ph type="ctrTitle"/>
          </p:nvPr>
        </p:nvSpPr>
        <p:spPr>
          <a:xfrm>
            <a:off x="2209800" y="685801"/>
            <a:ext cx="7772400" cy="1470025"/>
          </a:xfrm>
        </p:spPr>
        <p:txBody>
          <a:bodyPr>
            <a:normAutofit fontScale="90000"/>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685800" y="2286000"/>
            <a:ext cx="10668000" cy="4343400"/>
          </a:xfrm>
        </p:spPr>
        <p:txBody>
          <a:bodyPr>
            <a:noAutofit/>
          </a:bodyPr>
          <a:lstStyle/>
          <a:p>
            <a:r>
              <a:rPr lang="en-US" sz="5400" i="1" dirty="0">
                <a:ln>
                  <a:solidFill>
                    <a:sysClr val="windowText" lastClr="000000"/>
                  </a:solidFill>
                </a:ln>
                <a:solidFill>
                  <a:srgbClr val="FFFF00"/>
                </a:solidFill>
                <a:effectLst>
                  <a:glow rad="101600">
                    <a:schemeClr val="tx1">
                      <a:alpha val="60000"/>
                    </a:schemeClr>
                  </a:glow>
                </a:effectLst>
                <a:latin typeface="Arial Black" pitchFamily="34" charset="0"/>
              </a:rPr>
              <a:t>The First Seven Years</a:t>
            </a:r>
          </a:p>
          <a:p>
            <a:r>
              <a:rPr lang="en-US" sz="4000" i="1" dirty="0">
                <a:ln>
                  <a:solidFill>
                    <a:sysClr val="windowText" lastClr="000000"/>
                  </a:solidFill>
                </a:ln>
                <a:solidFill>
                  <a:srgbClr val="00FFFF"/>
                </a:solidFill>
                <a:effectLst>
                  <a:glow rad="101600">
                    <a:schemeClr val="tx1">
                      <a:alpha val="60000"/>
                    </a:schemeClr>
                  </a:glow>
                </a:effectLst>
                <a:latin typeface="Arial Black" pitchFamily="34" charset="0"/>
              </a:rPr>
              <a:t>The Judgment Seat</a:t>
            </a:r>
          </a:p>
          <a:p>
            <a:r>
              <a:rPr lang="en-US" sz="4000" i="1" dirty="0">
                <a:ln>
                  <a:solidFill>
                    <a:sysClr val="windowText" lastClr="000000"/>
                  </a:solidFill>
                </a:ln>
                <a:solidFill>
                  <a:srgbClr val="00FFFF"/>
                </a:solidFill>
                <a:effectLst>
                  <a:glow rad="101600">
                    <a:schemeClr val="tx1">
                      <a:alpha val="60000"/>
                    </a:schemeClr>
                  </a:glow>
                </a:effectLst>
                <a:latin typeface="Arial Black" pitchFamily="34" charset="0"/>
              </a:rPr>
              <a:t>The Marriage Supper</a:t>
            </a:r>
          </a:p>
          <a:p>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(What will you wear to your Wedding?!)</a:t>
            </a:r>
          </a:p>
          <a:p>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Rev. 19:7,8</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4584"/>
                                        </p:tgtEl>
                                        <p:attrNameLst>
                                          <p:attrName>style.visibility</p:attrName>
                                        </p:attrNameLst>
                                      </p:cBhvr>
                                      <p:to>
                                        <p:strVal val="visible"/>
                                      </p:to>
                                    </p:set>
                                    <p:animEffect transition="in" filter="dissolve">
                                      <p:cBhvr>
                                        <p:cTn id="25" dur="500"/>
                                        <p:tgtEl>
                                          <p:spTgt spid="2458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lide(fromBottom)">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914400" y="228600"/>
            <a:ext cx="10287000" cy="6324600"/>
          </a:xfrm>
        </p:spPr>
        <p:txBody>
          <a:bodyPr>
            <a:noAutofit/>
          </a:bodyPr>
          <a:lstStyle/>
          <a:p>
            <a:r>
              <a:rPr lang="en-US" sz="4000" dirty="0">
                <a:ln>
                  <a:solidFill>
                    <a:sysClr val="windowText" lastClr="000000"/>
                  </a:solidFill>
                </a:ln>
                <a:solidFill>
                  <a:schemeClr val="bg1"/>
                </a:solidFill>
                <a:effectLst>
                  <a:glow rad="101600">
                    <a:schemeClr val="tx1">
                      <a:alpha val="60000"/>
                    </a:schemeClr>
                  </a:glow>
                </a:effectLst>
                <a:latin typeface="Arial Black" pitchFamily="34" charset="0"/>
              </a:rPr>
              <a:t>The marriage of the Lamb is come, and His wife hath made herself ready.  And to her was granted that she would be arrayed in fine linen clean &amp; white:  for </a:t>
            </a:r>
            <a:r>
              <a:rPr lang="en-US" sz="4000" dirty="0">
                <a:ln>
                  <a:solidFill>
                    <a:sysClr val="windowText" lastClr="000000"/>
                  </a:solidFill>
                </a:ln>
                <a:solidFill>
                  <a:srgbClr val="FFFF00"/>
                </a:solidFill>
                <a:effectLst>
                  <a:glow rad="101600">
                    <a:schemeClr val="tx1">
                      <a:alpha val="60000"/>
                    </a:schemeClr>
                  </a:glow>
                </a:effectLst>
                <a:latin typeface="Arial Black" pitchFamily="34" charset="0"/>
              </a:rPr>
              <a:t>the fine linen is the righteousness of the saints.  </a:t>
            </a:r>
            <a:r>
              <a:rPr lang="en-US" sz="4000" dirty="0">
                <a:ln>
                  <a:solidFill>
                    <a:sysClr val="windowText" lastClr="000000"/>
                  </a:solidFill>
                </a:ln>
                <a:solidFill>
                  <a:schemeClr val="bg1"/>
                </a:solidFill>
                <a:effectLst>
                  <a:glow rad="101600">
                    <a:schemeClr val="tx1">
                      <a:alpha val="60000"/>
                    </a:schemeClr>
                  </a:glow>
                </a:effectLst>
                <a:latin typeface="Arial Black" pitchFamily="34" charset="0"/>
              </a:rPr>
              <a:t>Rev. 19:7b,8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rone In Heaven Ray">
            <a:hlinkClick r:id="rId2" tooltip="Throne In Heaven Ray"/>
          </p:cNvPr>
          <p:cNvPicPr>
            <a:picLocks noChangeAspect="1" noChangeArrowheads="1"/>
          </p:cNvPicPr>
          <p:nvPr/>
        </p:nvPicPr>
        <p:blipFill>
          <a:blip r:embed="rId3" cstate="print"/>
          <a:srcRect/>
          <a:stretch>
            <a:fillRect/>
          </a:stretch>
        </p:blipFill>
        <p:spPr bwMode="auto">
          <a:xfrm>
            <a:off x="-228600" y="-2533651"/>
            <a:ext cx="12420600" cy="9391651"/>
          </a:xfrm>
          <a:prstGeom prst="rect">
            <a:avLst/>
          </a:prstGeom>
          <a:noFill/>
        </p:spPr>
      </p:pic>
      <p:sp>
        <p:nvSpPr>
          <p:cNvPr id="2" name="Title 1"/>
          <p:cNvSpPr>
            <a:spLocks noGrp="1"/>
          </p:cNvSpPr>
          <p:nvPr>
            <p:ph type="ctrTitle"/>
          </p:nvPr>
        </p:nvSpPr>
        <p:spPr>
          <a:xfrm>
            <a:off x="914400" y="152401"/>
            <a:ext cx="10591800" cy="2003426"/>
          </a:xfrm>
        </p:spPr>
        <p:txBody>
          <a:bodyPr>
            <a:noAutofit/>
          </a:bodyPr>
          <a:lstStyle/>
          <a:p>
            <a:r>
              <a:rPr lang="en-US" sz="5400"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1143000" y="2286000"/>
            <a:ext cx="10058400" cy="3429000"/>
          </a:xfrm>
        </p:spPr>
        <p:txBody>
          <a:bodyPr>
            <a:noAutofit/>
          </a:bodyPr>
          <a:lstStyle/>
          <a:p>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The First Seven Years</a:t>
            </a:r>
          </a:p>
          <a:p>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The Next Thousand Years</a:t>
            </a:r>
          </a:p>
          <a:p>
            <a:r>
              <a:rPr lang="en-US" sz="4400" i="1" dirty="0">
                <a:ln>
                  <a:solidFill>
                    <a:sysClr val="windowText" lastClr="000000"/>
                  </a:solidFill>
                </a:ln>
                <a:solidFill>
                  <a:srgbClr val="00FFFF"/>
                </a:solidFill>
                <a:effectLst>
                  <a:glow rad="101600">
                    <a:schemeClr val="tx1">
                      <a:alpha val="60000"/>
                    </a:schemeClr>
                  </a:glow>
                </a:effectLst>
                <a:latin typeface="Arial Black" pitchFamily="34" charset="0"/>
              </a:rPr>
              <a:t>The Millennial Reign of Christ </a:t>
            </a:r>
            <a:r>
              <a:rPr lang="en-US" sz="4400" i="1" u="sng" dirty="0">
                <a:ln>
                  <a:solidFill>
                    <a:sysClr val="windowText" lastClr="000000"/>
                  </a:solidFill>
                </a:ln>
                <a:solidFill>
                  <a:srgbClr val="00FFFF"/>
                </a:solidFill>
                <a:effectLst>
                  <a:glow rad="101600">
                    <a:schemeClr val="tx1">
                      <a:alpha val="60000"/>
                    </a:schemeClr>
                  </a:glow>
                </a:effectLst>
                <a:latin typeface="Arial Black" pitchFamily="34" charset="0"/>
              </a:rPr>
              <a:t>on Earth</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pi.ning.com/files/cXJqGLJx6ow0srJ5Rc0UCuDqMsKPUnoapce6m9injipXTX5GOvoi92u2*HB0vt5-0d4vFMJaxu9j844XsM3Ho0SFqcyEwuQF/Grand_Universe_by_ANTIFAN_REAL.jpg"/>
          <p:cNvPicPr>
            <a:picLocks noChangeAspect="1" noChangeArrowheads="1"/>
          </p:cNvPicPr>
          <p:nvPr/>
        </p:nvPicPr>
        <p:blipFill>
          <a:blip r:embed="rId2" cstate="print"/>
          <a:srcRect/>
          <a:stretch>
            <a:fillRect/>
          </a:stretch>
        </p:blipFill>
        <p:spPr bwMode="auto">
          <a:xfrm>
            <a:off x="0" y="0"/>
            <a:ext cx="12753177" cy="6858000"/>
          </a:xfrm>
          <a:prstGeom prst="rect">
            <a:avLst/>
          </a:prstGeom>
          <a:noFill/>
        </p:spPr>
      </p:pic>
      <p:sp>
        <p:nvSpPr>
          <p:cNvPr id="2" name="Title 1"/>
          <p:cNvSpPr>
            <a:spLocks noGrp="1"/>
          </p:cNvSpPr>
          <p:nvPr>
            <p:ph type="ctrTitle"/>
          </p:nvPr>
        </p:nvSpPr>
        <p:spPr>
          <a:xfrm>
            <a:off x="609600" y="685801"/>
            <a:ext cx="11430000" cy="1470025"/>
          </a:xfrm>
        </p:spPr>
        <p:txBody>
          <a:bodyPr>
            <a:noAutofit/>
          </a:bodyPr>
          <a:lstStyle/>
          <a:p>
            <a:r>
              <a:rPr lang="en-US" sz="5400"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1066800" y="2286000"/>
            <a:ext cx="10591800" cy="3886200"/>
          </a:xfrm>
        </p:spPr>
        <p:txBody>
          <a:bodyPr>
            <a:noAutofit/>
          </a:bodyPr>
          <a:lstStyle/>
          <a:p>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The First Seven Years</a:t>
            </a:r>
          </a:p>
          <a:p>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The Next Thousand Years</a:t>
            </a:r>
          </a:p>
          <a:p>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838200" y="228600"/>
            <a:ext cx="10439400" cy="6324600"/>
          </a:xfrm>
        </p:spPr>
        <p:txBody>
          <a:bodyPr>
            <a:noAutofit/>
          </a:bodyPr>
          <a:lstStyle/>
          <a:p>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For, behold, I create a new heavens and a new earth:  and the former shall not be remembered, nor come into mind.   Isaiah 65:17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143000" y="685800"/>
            <a:ext cx="10058400" cy="5715000"/>
          </a:xfrm>
        </p:spPr>
        <p:txBody>
          <a:bodyPr>
            <a:noAutofit/>
          </a:bodyPr>
          <a:lstStyle/>
          <a:p>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“But as it is written, </a:t>
            </a:r>
            <a:r>
              <a:rPr lang="en-US" i="1" dirty="0">
                <a:ln>
                  <a:solidFill>
                    <a:sysClr val="windowText" lastClr="000000"/>
                  </a:solidFill>
                </a:ln>
                <a:solidFill>
                  <a:srgbClr val="FFFF00"/>
                </a:solidFill>
                <a:effectLst>
                  <a:glow rad="101600">
                    <a:schemeClr val="tx1">
                      <a:alpha val="60000"/>
                    </a:schemeClr>
                  </a:glow>
                </a:effectLst>
                <a:latin typeface="Arial Black" pitchFamily="34" charset="0"/>
              </a:rPr>
              <a:t>Eye </a:t>
            </a:r>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hath not seen, nor </a:t>
            </a:r>
            <a:r>
              <a:rPr lang="en-US" i="1" dirty="0">
                <a:ln>
                  <a:solidFill>
                    <a:sysClr val="windowText" lastClr="000000"/>
                  </a:solidFill>
                </a:ln>
                <a:solidFill>
                  <a:srgbClr val="FFFF00"/>
                </a:solidFill>
                <a:effectLst>
                  <a:glow rad="101600">
                    <a:schemeClr val="tx1">
                      <a:alpha val="60000"/>
                    </a:schemeClr>
                  </a:glow>
                </a:effectLst>
                <a:latin typeface="Arial Black" pitchFamily="34" charset="0"/>
              </a:rPr>
              <a:t>ear </a:t>
            </a:r>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heard, neither have entered into the </a:t>
            </a:r>
            <a:r>
              <a:rPr lang="en-US" i="1" dirty="0">
                <a:ln>
                  <a:solidFill>
                    <a:sysClr val="windowText" lastClr="000000"/>
                  </a:solidFill>
                </a:ln>
                <a:solidFill>
                  <a:srgbClr val="FFFF00"/>
                </a:solidFill>
                <a:effectLst>
                  <a:glow rad="101600">
                    <a:schemeClr val="tx1">
                      <a:alpha val="60000"/>
                    </a:schemeClr>
                  </a:glow>
                </a:effectLst>
                <a:latin typeface="Arial Black" pitchFamily="34" charset="0"/>
              </a:rPr>
              <a:t>heart</a:t>
            </a:r>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 of man, the things which God hath prepared for them that love Him.”</a:t>
            </a:r>
            <a:br>
              <a:rPr lang="en-US" dirty="0">
                <a:ln>
                  <a:solidFill>
                    <a:sysClr val="windowText" lastClr="000000"/>
                  </a:solidFill>
                </a:ln>
                <a:solidFill>
                  <a:schemeClr val="bg1"/>
                </a:solidFill>
                <a:effectLst>
                  <a:glow rad="101600">
                    <a:schemeClr val="tx1">
                      <a:alpha val="60000"/>
                    </a:schemeClr>
                  </a:glow>
                </a:effectLst>
                <a:latin typeface="Arial Black" pitchFamily="34" charset="0"/>
              </a:rPr>
            </a:br>
            <a:endParaRPr lang="en-US"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pi.ning.com/files/cXJqGLJx6ow0srJ5Rc0UCuDqMsKPUnoapce6m9injipXTX5GOvoi92u2*HB0vt5-0d4vFMJaxu9j844XsM3Ho0SFqcyEwuQF/Grand_Universe_by_ANTIFAN_REAL.jpg"/>
          <p:cNvPicPr>
            <a:picLocks noChangeAspect="1" noChangeArrowheads="1"/>
          </p:cNvPicPr>
          <p:nvPr/>
        </p:nvPicPr>
        <p:blipFill>
          <a:blip r:embed="rId2" cstate="print"/>
          <a:srcRect/>
          <a:stretch>
            <a:fillRect/>
          </a:stretch>
        </p:blipFill>
        <p:spPr bwMode="auto">
          <a:xfrm>
            <a:off x="0" y="0"/>
            <a:ext cx="12753177" cy="7010400"/>
          </a:xfrm>
          <a:prstGeom prst="rect">
            <a:avLst/>
          </a:prstGeom>
          <a:noFill/>
        </p:spPr>
      </p:pic>
      <p:sp>
        <p:nvSpPr>
          <p:cNvPr id="2" name="Title 1"/>
          <p:cNvSpPr>
            <a:spLocks noGrp="1"/>
          </p:cNvSpPr>
          <p:nvPr>
            <p:ph type="ctrTitle"/>
          </p:nvPr>
        </p:nvSpPr>
        <p:spPr>
          <a:xfrm>
            <a:off x="2209800" y="685800"/>
            <a:ext cx="7772400" cy="3657600"/>
          </a:xfrm>
        </p:spPr>
        <p:txBody>
          <a:bodyPr>
            <a:noAutofit/>
          </a:bodyPr>
          <a:lstStyle/>
          <a:p>
            <a:r>
              <a:rPr lang="en-US" sz="6000" i="1" dirty="0">
                <a:ln>
                  <a:solidFill>
                    <a:sysClr val="windowText" lastClr="000000"/>
                  </a:solidFill>
                </a:ln>
                <a:solidFill>
                  <a:srgbClr val="FFFF00"/>
                </a:solidFill>
                <a:effectLst>
                  <a:glow rad="101600">
                    <a:schemeClr val="tx1">
                      <a:alpha val="60000"/>
                    </a:schemeClr>
                  </a:glow>
                </a:effectLst>
                <a:latin typeface="Arial Black" pitchFamily="34" charset="0"/>
              </a:rPr>
              <a:t>Wherever God dwells that is Heaven!</a:t>
            </a:r>
            <a:br>
              <a:rPr lang="en-US" sz="6000" dirty="0">
                <a:ln>
                  <a:solidFill>
                    <a:sysClr val="windowText" lastClr="000000"/>
                  </a:solidFill>
                </a:ln>
                <a:solidFill>
                  <a:schemeClr val="bg1"/>
                </a:solidFill>
                <a:effectLst>
                  <a:glow rad="101600">
                    <a:schemeClr val="tx1">
                      <a:alpha val="60000"/>
                    </a:schemeClr>
                  </a:glow>
                </a:effectLst>
                <a:latin typeface="Arial Black" pitchFamily="34" charset="0"/>
              </a:rPr>
            </a:br>
            <a:endParaRPr lang="en-US" sz="60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TextBox 3"/>
          <p:cNvSpPr txBox="1"/>
          <p:nvPr/>
        </p:nvSpPr>
        <p:spPr>
          <a:xfrm>
            <a:off x="2286000" y="3505201"/>
            <a:ext cx="7848600" cy="2585323"/>
          </a:xfrm>
          <a:prstGeom prst="rect">
            <a:avLst/>
          </a:prstGeom>
          <a:noFill/>
        </p:spPr>
        <p:txBody>
          <a:bodyPr wrap="square" rtlCol="0">
            <a:spAutoFit/>
          </a:bodyPr>
          <a:lstStyle/>
          <a:p>
            <a:pPr algn="ctr"/>
            <a:r>
              <a:rPr lang="en-US" sz="5400" dirty="0">
                <a:ln>
                  <a:solidFill>
                    <a:sysClr val="windowText" lastClr="000000"/>
                  </a:solidFill>
                </a:ln>
                <a:solidFill>
                  <a:schemeClr val="bg1"/>
                </a:solidFill>
                <a:effectLst>
                  <a:glow rad="101600">
                    <a:schemeClr val="tx1">
                      <a:alpha val="60000"/>
                    </a:schemeClr>
                  </a:glow>
                </a:effectLst>
                <a:latin typeface="Arial Black" pitchFamily="34" charset="0"/>
              </a:rPr>
              <a:t>He will dwell       with men on the          new earth!</a:t>
            </a:r>
            <a:endParaRPr lang="en-US" sz="5400"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838200" y="228600"/>
            <a:ext cx="10439400" cy="6324600"/>
          </a:xfrm>
        </p:spPr>
        <p:txBody>
          <a:bodyPr>
            <a:noAutofit/>
          </a:bodyPr>
          <a:lstStyle/>
          <a:p>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“For I know that my Redeemer </a:t>
            </a:r>
            <a:r>
              <a:rPr lang="en-US" sz="4800" dirty="0" err="1">
                <a:ln>
                  <a:solidFill>
                    <a:sysClr val="windowText" lastClr="000000"/>
                  </a:solidFill>
                </a:ln>
                <a:solidFill>
                  <a:schemeClr val="bg1"/>
                </a:solidFill>
                <a:effectLst>
                  <a:glow rad="101600">
                    <a:schemeClr val="tx1">
                      <a:alpha val="60000"/>
                    </a:schemeClr>
                  </a:glow>
                </a:effectLst>
                <a:latin typeface="Arial Black" pitchFamily="34" charset="0"/>
              </a:rPr>
              <a:t>liveth</a:t>
            </a:r>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 and that He shall stand at the latter day upon the earth…in my flesh shall I see God…”       </a:t>
            </a:r>
            <a:r>
              <a:rPr lang="en-US" sz="3600" dirty="0">
                <a:ln>
                  <a:solidFill>
                    <a:sysClr val="windowText" lastClr="000000"/>
                  </a:solidFill>
                </a:ln>
                <a:solidFill>
                  <a:schemeClr val="bg1"/>
                </a:solidFill>
                <a:effectLst>
                  <a:glow rad="101600">
                    <a:schemeClr val="tx1">
                      <a:alpha val="60000"/>
                    </a:schemeClr>
                  </a:glow>
                </a:effectLst>
                <a:latin typeface="Arial Black" pitchFamily="34" charset="0"/>
              </a:rPr>
              <a:t>Job. 19:25,26</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914400" y="266700"/>
            <a:ext cx="10363200" cy="6324600"/>
          </a:xfrm>
        </p:spPr>
        <p:txBody>
          <a:bodyPr>
            <a:noAutofit/>
          </a:bodyPr>
          <a:lstStyle/>
          <a:p>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“For our conversation is in heaven;  from whence also we look for the </a:t>
            </a:r>
            <a:r>
              <a:rPr lang="en-US" sz="4800" dirty="0" err="1">
                <a:ln>
                  <a:solidFill>
                    <a:sysClr val="windowText" lastClr="000000"/>
                  </a:solidFill>
                </a:ln>
                <a:solidFill>
                  <a:schemeClr val="bg1"/>
                </a:solidFill>
                <a:effectLst>
                  <a:glow rad="101600">
                    <a:schemeClr val="tx1">
                      <a:alpha val="60000"/>
                    </a:schemeClr>
                  </a:glow>
                </a:effectLst>
                <a:latin typeface="Arial Black" pitchFamily="34" charset="0"/>
              </a:rPr>
              <a:t>Saviour</a:t>
            </a:r>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 the Lord Jesus Christ…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914400" y="685800"/>
            <a:ext cx="10287000" cy="5867400"/>
          </a:xfrm>
        </p:spPr>
        <p:txBody>
          <a:bodyPr>
            <a:noAutofit/>
          </a:bodyPr>
          <a:lstStyle/>
          <a:p>
            <a:r>
              <a:rPr lang="en-US" sz="5400" dirty="0">
                <a:ln>
                  <a:solidFill>
                    <a:sysClr val="windowText" lastClr="000000"/>
                  </a:solidFill>
                </a:ln>
                <a:solidFill>
                  <a:schemeClr val="bg1"/>
                </a:solidFill>
                <a:effectLst>
                  <a:glow rad="101600">
                    <a:schemeClr val="tx1">
                      <a:alpha val="60000"/>
                    </a:schemeClr>
                  </a:glow>
                </a:effectLst>
                <a:latin typeface="Arial Black" pitchFamily="34" charset="0"/>
              </a:rPr>
              <a:t>…Who shall change our vile body, that it may be fashioned like unto His glorious body</a:t>
            </a:r>
            <a:r>
              <a:rPr lang="en-US" sz="540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4000">
                <a:ln>
                  <a:solidFill>
                    <a:sysClr val="windowText" lastClr="000000"/>
                  </a:solidFill>
                </a:ln>
                <a:solidFill>
                  <a:schemeClr val="bg1"/>
                </a:solidFill>
                <a:effectLst>
                  <a:glow rad="101600">
                    <a:schemeClr val="tx1">
                      <a:alpha val="60000"/>
                    </a:schemeClr>
                  </a:glow>
                </a:effectLst>
                <a:latin typeface="Arial Black" pitchFamily="34" charset="0"/>
              </a:rPr>
              <a:t>Phil</a:t>
            </a:r>
            <a:r>
              <a:rPr lang="en-US" sz="4000" dirty="0">
                <a:ln>
                  <a:solidFill>
                    <a:sysClr val="windowText" lastClr="000000"/>
                  </a:solidFill>
                </a:ln>
                <a:solidFill>
                  <a:schemeClr val="bg1"/>
                </a:solidFill>
                <a:effectLst>
                  <a:glow rad="101600">
                    <a:schemeClr val="tx1">
                      <a:alpha val="60000"/>
                    </a:schemeClr>
                  </a:glow>
                </a:effectLst>
                <a:latin typeface="Arial Black" pitchFamily="34" charset="0"/>
              </a:rPr>
              <a:t>. 3:20,21</a:t>
            </a:r>
            <a:br>
              <a:rPr lang="en-US" sz="5400" dirty="0">
                <a:ln>
                  <a:solidFill>
                    <a:sysClr val="windowText" lastClr="000000"/>
                  </a:solidFill>
                </a:ln>
                <a:solidFill>
                  <a:schemeClr val="bg1"/>
                </a:solidFill>
                <a:effectLst>
                  <a:glow rad="101600">
                    <a:schemeClr val="tx1">
                      <a:alpha val="60000"/>
                    </a:schemeClr>
                  </a:glow>
                </a:effectLst>
                <a:latin typeface="Arial Black" pitchFamily="34" charset="0"/>
              </a:rPr>
            </a:br>
            <a:endParaRPr lang="en-US" sz="54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pi.ning.com/files/cXJqGLJx6ow0srJ5Rc0UCuDqMsKPUnoapce6m9injipXTX5GOvoi92u2*HB0vt5-0d4vFMJaxu9j844XsM3Ho0SFqcyEwuQF/Grand_Universe_by_ANTIFAN_REAL.jpg"/>
          <p:cNvPicPr>
            <a:picLocks noChangeAspect="1" noChangeArrowheads="1"/>
          </p:cNvPicPr>
          <p:nvPr/>
        </p:nvPicPr>
        <p:blipFill>
          <a:blip r:embed="rId2" cstate="print"/>
          <a:srcRect/>
          <a:stretch>
            <a:fillRect/>
          </a:stretch>
        </p:blipFill>
        <p:spPr bwMode="auto">
          <a:xfrm>
            <a:off x="-152400" y="0"/>
            <a:ext cx="12915473" cy="6858000"/>
          </a:xfrm>
          <a:prstGeom prst="rect">
            <a:avLst/>
          </a:prstGeom>
          <a:noFill/>
        </p:spPr>
      </p:pic>
      <p:sp>
        <p:nvSpPr>
          <p:cNvPr id="2" name="Title 1"/>
          <p:cNvSpPr>
            <a:spLocks noGrp="1"/>
          </p:cNvSpPr>
          <p:nvPr>
            <p:ph type="ctrTitle"/>
          </p:nvPr>
        </p:nvSpPr>
        <p:spPr>
          <a:xfrm>
            <a:off x="533400" y="685801"/>
            <a:ext cx="11648704" cy="1470025"/>
          </a:xfrm>
        </p:spPr>
        <p:txBody>
          <a:bodyPr>
            <a:normAutofit/>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2057400" y="2286000"/>
            <a:ext cx="7848600" cy="3886200"/>
          </a:xfrm>
        </p:spPr>
        <p:txBody>
          <a:bodyPr>
            <a:noAutofit/>
          </a:bodyPr>
          <a:lstStyle/>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a:p>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Tears will be gone</a:t>
            </a:r>
          </a:p>
          <a:p>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Death &amp; hell will be consigned to the lake of fire</a:t>
            </a:r>
          </a:p>
          <a:p>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All the abominable will be banished</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IyzEKrFPnaEymTV21xpIuJPRJG4U4e7Tzt21jDp0nzNLKgRKvn6YDcBxP6S9ufMaacO9RxqAN0n9ODxw8O*rIo56f8e7aez5/garden_of_eden.jpg"/>
          <p:cNvPicPr>
            <a:picLocks noChangeAspect="1" noChangeArrowheads="1"/>
          </p:cNvPicPr>
          <p:nvPr/>
        </p:nvPicPr>
        <p:blipFill>
          <a:blip r:embed="rId2" cstate="print"/>
          <a:srcRect/>
          <a:stretch>
            <a:fillRect/>
          </a:stretch>
        </p:blipFill>
        <p:spPr bwMode="auto">
          <a:xfrm>
            <a:off x="0" y="-152400"/>
            <a:ext cx="12192000" cy="7581900"/>
          </a:xfrm>
          <a:prstGeom prst="rect">
            <a:avLst/>
          </a:prstGeom>
          <a:noFill/>
        </p:spPr>
      </p:pic>
      <p:sp>
        <p:nvSpPr>
          <p:cNvPr id="2" name="Title 1"/>
          <p:cNvSpPr>
            <a:spLocks noGrp="1"/>
          </p:cNvSpPr>
          <p:nvPr>
            <p:ph type="ctrTitle"/>
          </p:nvPr>
        </p:nvSpPr>
        <p:spPr>
          <a:xfrm>
            <a:off x="533400" y="685801"/>
            <a:ext cx="11125200" cy="1470025"/>
          </a:xfrm>
        </p:spPr>
        <p:txBody>
          <a:bodyPr>
            <a:normAutofit/>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533400" y="2057400"/>
            <a:ext cx="11125200" cy="4114800"/>
          </a:xfrm>
        </p:spPr>
        <p:txBody>
          <a:bodyPr>
            <a:noAutofit/>
          </a:bodyPr>
          <a:lstStyle/>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a:p>
            <a:r>
              <a:rPr lang="en-US" sz="4000" i="1" dirty="0">
                <a:ln>
                  <a:solidFill>
                    <a:sysClr val="windowText" lastClr="000000"/>
                  </a:solidFill>
                </a:ln>
                <a:solidFill>
                  <a:schemeClr val="bg1"/>
                </a:solidFill>
                <a:effectLst>
                  <a:glow rad="101600">
                    <a:schemeClr val="tx1">
                      <a:alpha val="60000"/>
                    </a:schemeClr>
                  </a:glow>
                </a:effectLst>
                <a:latin typeface="Arial Black" pitchFamily="34" charset="0"/>
              </a:rPr>
              <a:t>Animals, a Temple, books, people, angels, musical instruments , the Tree of Life, streets, rivers,  gold, crowns, clothing, chariots, O.T.  &amp; Tribulation saints, New Jerusalem, the Church, our mansions, the Savior…</a:t>
            </a:r>
          </a:p>
        </p:txBody>
      </p:sp>
    </p:spTree>
    <p:extLst>
      <p:ext uri="{BB962C8B-B14F-4D97-AF65-F5344CB8AC3E}">
        <p14:creationId xmlns:p14="http://schemas.microsoft.com/office/powerpoint/2010/main" val="403476792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IyzEKrFPnaEymTV21xpIuJPRJG4U4e7Tzt21jDp0nzNLKgRKvn6YDcBxP6S9ufMaacO9RxqAN0n9ODxw8O*rIo56f8e7aez5/garden_of_eden.jpg"/>
          <p:cNvPicPr>
            <a:picLocks noChangeAspect="1" noChangeArrowheads="1"/>
          </p:cNvPicPr>
          <p:nvPr/>
        </p:nvPicPr>
        <p:blipFill>
          <a:blip r:embed="rId2" cstate="print"/>
          <a:srcRect/>
          <a:stretch>
            <a:fillRect/>
          </a:stretch>
        </p:blipFill>
        <p:spPr bwMode="auto">
          <a:xfrm>
            <a:off x="0" y="-152400"/>
            <a:ext cx="12192000" cy="7581900"/>
          </a:xfrm>
          <a:prstGeom prst="rect">
            <a:avLst/>
          </a:prstGeom>
          <a:noFill/>
        </p:spPr>
      </p:pic>
      <p:sp>
        <p:nvSpPr>
          <p:cNvPr id="2" name="Title 1"/>
          <p:cNvSpPr>
            <a:spLocks noGrp="1"/>
          </p:cNvSpPr>
          <p:nvPr>
            <p:ph type="ctrTitle"/>
          </p:nvPr>
        </p:nvSpPr>
        <p:spPr>
          <a:xfrm>
            <a:off x="533400" y="685801"/>
            <a:ext cx="11125200" cy="1470025"/>
          </a:xfrm>
        </p:spPr>
        <p:txBody>
          <a:bodyPr>
            <a:normAutofit/>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533400" y="2057400"/>
            <a:ext cx="11125200" cy="4114800"/>
          </a:xfrm>
        </p:spPr>
        <p:txBody>
          <a:bodyPr>
            <a:noAutofit/>
          </a:bodyPr>
          <a:lstStyle/>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a:p>
            <a:r>
              <a:rPr lang="en-US" sz="4000" i="1" dirty="0">
                <a:ln>
                  <a:solidFill>
                    <a:sysClr val="windowText" lastClr="000000"/>
                  </a:solidFill>
                </a:ln>
                <a:solidFill>
                  <a:schemeClr val="bg1"/>
                </a:solidFill>
                <a:effectLst>
                  <a:glow rad="101600">
                    <a:schemeClr val="tx1">
                      <a:alpha val="60000"/>
                    </a:schemeClr>
                  </a:glow>
                </a:effectLst>
                <a:latin typeface="Arial Black" pitchFamily="34" charset="0"/>
              </a:rPr>
              <a:t>Animals, a Temple, books, people, angels, musical instruments , the Tree of Life, streets, rivers,  gold, crowns, clothing, chariots, O.T.  &amp; Tribulation saints, New Jerusalem, the Church, our mansions, the Savior…</a:t>
            </a:r>
          </a:p>
        </p:txBody>
      </p:sp>
    </p:spTree>
    <p:extLst>
      <p:ext uri="{BB962C8B-B14F-4D97-AF65-F5344CB8AC3E}">
        <p14:creationId xmlns:p14="http://schemas.microsoft.com/office/powerpoint/2010/main" val="143786885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IyzEKrFPnaEymTV21xpIuJPRJG4U4e7Tzt21jDp0nzNLKgRKvn6YDcBxP6S9ufMaacO9RxqAN0n9ODxw8O*rIo56f8e7aez5/garden_of_eden.jpg"/>
          <p:cNvPicPr>
            <a:picLocks noChangeAspect="1" noChangeArrowheads="1"/>
          </p:cNvPicPr>
          <p:nvPr/>
        </p:nvPicPr>
        <p:blipFill>
          <a:blip r:embed="rId2" cstate="print"/>
          <a:srcRect/>
          <a:stretch>
            <a:fillRect/>
          </a:stretch>
        </p:blipFill>
        <p:spPr bwMode="auto">
          <a:xfrm>
            <a:off x="0" y="-152400"/>
            <a:ext cx="12192000" cy="7581900"/>
          </a:xfrm>
          <a:prstGeom prst="rect">
            <a:avLst/>
          </a:prstGeom>
          <a:noFill/>
        </p:spPr>
      </p:pic>
      <p:sp>
        <p:nvSpPr>
          <p:cNvPr id="2" name="Title 1"/>
          <p:cNvSpPr>
            <a:spLocks noGrp="1"/>
          </p:cNvSpPr>
          <p:nvPr>
            <p:ph type="ctrTitle"/>
          </p:nvPr>
        </p:nvSpPr>
        <p:spPr>
          <a:xfrm>
            <a:off x="2209800" y="685801"/>
            <a:ext cx="7772400" cy="1470025"/>
          </a:xfrm>
        </p:spPr>
        <p:txBody>
          <a:bodyPr>
            <a:normAutofit fontScale="90000"/>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1828800" y="2057400"/>
            <a:ext cx="8458200" cy="4114800"/>
          </a:xfrm>
        </p:spPr>
        <p:txBody>
          <a:bodyPr>
            <a:noAutofit/>
          </a:bodyPr>
          <a:lstStyle/>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2.bp.blogspot.com/_LYxrTz8ufjU/SzX8ifcldSI/AAAAAAAAFGs/RSTxbJlF2mY/s400/unexistent+strange+animals+1.jpg"/>
          <p:cNvPicPr>
            <a:picLocks noChangeAspect="1" noChangeArrowheads="1"/>
          </p:cNvPicPr>
          <p:nvPr/>
        </p:nvPicPr>
        <p:blipFill>
          <a:blip r:embed="rId2" cstate="print"/>
          <a:srcRect/>
          <a:stretch>
            <a:fillRect/>
          </a:stretch>
        </p:blipFill>
        <p:spPr bwMode="auto">
          <a:xfrm>
            <a:off x="0" y="-38100"/>
            <a:ext cx="5426364" cy="3581400"/>
          </a:xfrm>
          <a:prstGeom prst="rect">
            <a:avLst/>
          </a:prstGeom>
          <a:noFill/>
        </p:spPr>
      </p:pic>
      <p:pic>
        <p:nvPicPr>
          <p:cNvPr id="5124" name="Picture 4" descr="http://1.bp.blogspot.com/_JmpkIMgnzIE/SzaS8V7rVPI/AAAAAAAAkGk/I3WD0_MEuTc/s400/Amazing+and+Weird+varietal+animals+5.jpg"/>
          <p:cNvPicPr>
            <a:picLocks noChangeAspect="1" noChangeArrowheads="1"/>
          </p:cNvPicPr>
          <p:nvPr/>
        </p:nvPicPr>
        <p:blipFill>
          <a:blip r:embed="rId3" cstate="print"/>
          <a:srcRect/>
          <a:stretch>
            <a:fillRect/>
          </a:stretch>
        </p:blipFill>
        <p:spPr bwMode="auto">
          <a:xfrm>
            <a:off x="0" y="3512622"/>
            <a:ext cx="5478431" cy="4191000"/>
          </a:xfrm>
          <a:prstGeom prst="rect">
            <a:avLst/>
          </a:prstGeom>
          <a:noFill/>
        </p:spPr>
      </p:pic>
      <p:pic>
        <p:nvPicPr>
          <p:cNvPr id="5126" name="Picture 6" descr="http://lilly2.yolasite.com/resources/weird-animal1.jpg"/>
          <p:cNvPicPr>
            <a:picLocks noChangeAspect="1" noChangeArrowheads="1"/>
          </p:cNvPicPr>
          <p:nvPr/>
        </p:nvPicPr>
        <p:blipFill>
          <a:blip r:embed="rId4" cstate="print"/>
          <a:srcRect/>
          <a:stretch>
            <a:fillRect/>
          </a:stretch>
        </p:blipFill>
        <p:spPr bwMode="auto">
          <a:xfrm>
            <a:off x="5426364" y="-38100"/>
            <a:ext cx="6765636" cy="3752851"/>
          </a:xfrm>
          <a:prstGeom prst="rect">
            <a:avLst/>
          </a:prstGeom>
          <a:noFill/>
        </p:spPr>
      </p:pic>
      <p:pic>
        <p:nvPicPr>
          <p:cNvPr id="5128" name="Picture 8" descr="http://lilly2.yolasite.com/resources/Animals-or-Plants.jpg.opt752x522o0,0s752x522.jpg"/>
          <p:cNvPicPr>
            <a:picLocks noChangeAspect="1" noChangeArrowheads="1"/>
          </p:cNvPicPr>
          <p:nvPr/>
        </p:nvPicPr>
        <p:blipFill>
          <a:blip r:embed="rId5" cstate="print"/>
          <a:srcRect/>
          <a:stretch>
            <a:fillRect/>
          </a:stretch>
        </p:blipFill>
        <p:spPr bwMode="auto">
          <a:xfrm flipH="1">
            <a:off x="5478430" y="3733801"/>
            <a:ext cx="6765635" cy="3124199"/>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dissolv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dissolve">
                                      <p:cBhvr>
                                        <p:cTn id="2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IyzEKrFPnaEymTV21xpIuJPRJG4U4e7Tzt21jDp0nzNLKgRKvn6YDcBxP6S9ufMaacO9RxqAN0n9ODxw8O*rIo56f8e7aez5/garden_of_eden.jpg"/>
          <p:cNvPicPr>
            <a:picLocks noChangeAspect="1" noChangeArrowheads="1"/>
          </p:cNvPicPr>
          <p:nvPr/>
        </p:nvPicPr>
        <p:blipFill>
          <a:blip r:embed="rId2" cstate="print"/>
          <a:srcRect/>
          <a:stretch>
            <a:fillRect/>
          </a:stretch>
        </p:blipFill>
        <p:spPr bwMode="auto">
          <a:xfrm>
            <a:off x="0" y="-152400"/>
            <a:ext cx="12192000" cy="7581900"/>
          </a:xfrm>
          <a:prstGeom prst="rect">
            <a:avLst/>
          </a:prstGeom>
          <a:noFill/>
        </p:spPr>
      </p:pic>
      <p:sp>
        <p:nvSpPr>
          <p:cNvPr id="2" name="Title 1"/>
          <p:cNvSpPr>
            <a:spLocks noGrp="1"/>
          </p:cNvSpPr>
          <p:nvPr>
            <p:ph type="ctrTitle"/>
          </p:nvPr>
        </p:nvSpPr>
        <p:spPr>
          <a:xfrm>
            <a:off x="533400" y="685801"/>
            <a:ext cx="11125200" cy="1470025"/>
          </a:xfrm>
        </p:spPr>
        <p:txBody>
          <a:bodyPr>
            <a:normAutofit/>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533400" y="2057400"/>
            <a:ext cx="11125200" cy="4114800"/>
          </a:xfrm>
        </p:spPr>
        <p:txBody>
          <a:bodyPr>
            <a:noAutofit/>
          </a:bodyPr>
          <a:lstStyle/>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a:p>
            <a:r>
              <a:rPr lang="en-US" sz="4000" i="1" dirty="0">
                <a:ln>
                  <a:solidFill>
                    <a:sysClr val="windowText" lastClr="000000"/>
                  </a:solidFill>
                </a:ln>
                <a:solidFill>
                  <a:schemeClr val="bg1"/>
                </a:solidFill>
                <a:effectLst>
                  <a:glow rad="101600">
                    <a:schemeClr val="tx1">
                      <a:alpha val="60000"/>
                    </a:schemeClr>
                  </a:glow>
                </a:effectLst>
                <a:latin typeface="Arial Black" pitchFamily="34" charset="0"/>
              </a:rPr>
              <a:t>Animals, a Temple, books, people, angels, musical instruments , the Tree of Life, streets, rivers,  gold, crowns, clothing, chariots, O.T.  &amp; Tribulation saints, New Jerusalem, the Church, our mansions, the Savior…</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ul\Pictures\bible6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219200" y="1219201"/>
            <a:ext cx="9753600" cy="4724399"/>
          </a:xfrm>
        </p:spPr>
        <p:txBody>
          <a:bodyPr>
            <a:noAutofit/>
          </a:bodyPr>
          <a:lstStyle/>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a:t>
            </a:r>
            <a:r>
              <a:rPr lang="en-US" sz="6600" i="1" u="sng" dirty="0">
                <a:ln>
                  <a:solidFill>
                    <a:sysClr val="windowText" lastClr="000000"/>
                  </a:solidFill>
                </a:ln>
                <a:solidFill>
                  <a:srgbClr val="FFFF00"/>
                </a:solidFill>
                <a:effectLst>
                  <a:glow rad="101600">
                    <a:schemeClr val="tx1">
                      <a:alpha val="60000"/>
                    </a:schemeClr>
                  </a:glow>
                </a:effectLst>
                <a:latin typeface="Arial Black" pitchFamily="34" charset="0"/>
              </a:rPr>
              <a:t>But</a:t>
            </a: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 God hath revealed them unto us by His Spirit: for the Spirit </a:t>
            </a:r>
            <a:r>
              <a:rPr lang="en-US" sz="5400" i="1" dirty="0" err="1">
                <a:ln>
                  <a:solidFill>
                    <a:sysClr val="windowText" lastClr="000000"/>
                  </a:solidFill>
                </a:ln>
                <a:solidFill>
                  <a:schemeClr val="bg1"/>
                </a:solidFill>
                <a:effectLst>
                  <a:glow rad="101600">
                    <a:schemeClr val="tx1">
                      <a:alpha val="60000"/>
                    </a:schemeClr>
                  </a:glow>
                </a:effectLst>
                <a:latin typeface="Arial Black" pitchFamily="34" charset="0"/>
              </a:rPr>
              <a:t>seartheth</a:t>
            </a: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 all things, yea, the deep things of God.”</a:t>
            </a:r>
            <a:br>
              <a:rPr lang="en-US" dirty="0">
                <a:ln>
                  <a:solidFill>
                    <a:sysClr val="windowText" lastClr="000000"/>
                  </a:solidFill>
                </a:ln>
                <a:solidFill>
                  <a:schemeClr val="bg1"/>
                </a:solidFill>
                <a:effectLst>
                  <a:glow rad="101600">
                    <a:schemeClr val="tx1">
                      <a:alpha val="60000"/>
                    </a:schemeClr>
                  </a:glow>
                </a:effectLst>
                <a:latin typeface="Arial Black" pitchFamily="34" charset="0"/>
              </a:rPr>
            </a:br>
            <a:r>
              <a:rPr lang="en-US" dirty="0">
                <a:ln>
                  <a:solidFill>
                    <a:sysClr val="windowText" lastClr="000000"/>
                  </a:solidFill>
                </a:ln>
                <a:solidFill>
                  <a:schemeClr val="bg1"/>
                </a:solidFill>
                <a:effectLst>
                  <a:glow rad="101600">
                    <a:schemeClr val="tx1">
                      <a:alpha val="60000"/>
                    </a:schemeClr>
                  </a:glow>
                </a:effectLst>
                <a:latin typeface="Arial Black" pitchFamily="34" charset="0"/>
              </a:rPr>
              <a:t>1 Cor. 2:9,10</a:t>
            </a:r>
            <a:br>
              <a:rPr lang="en-US" dirty="0">
                <a:ln>
                  <a:solidFill>
                    <a:sysClr val="windowText" lastClr="000000"/>
                  </a:solidFill>
                </a:ln>
                <a:solidFill>
                  <a:schemeClr val="bg1"/>
                </a:solidFill>
                <a:effectLst>
                  <a:glow rad="101600">
                    <a:schemeClr val="tx1">
                      <a:alpha val="60000"/>
                    </a:schemeClr>
                  </a:glow>
                </a:effectLst>
                <a:latin typeface="Arial Black" pitchFamily="34" charset="0"/>
              </a:rPr>
            </a:br>
            <a:endParaRPr lang="en-US"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IyzEKrFPnaEymTV21xpIuJPRJG4U4e7Tzt21jDp0nzNLKgRKvn6YDcBxP6S9ufMaacO9RxqAN0n9ODxw8O*rIo56f8e7aez5/garden_of_eden.jpg"/>
          <p:cNvPicPr>
            <a:picLocks noChangeAspect="1" noChangeArrowheads="1"/>
          </p:cNvPicPr>
          <p:nvPr/>
        </p:nvPicPr>
        <p:blipFill>
          <a:blip r:embed="rId2" cstate="print"/>
          <a:srcRect/>
          <a:stretch>
            <a:fillRect/>
          </a:stretch>
        </p:blipFill>
        <p:spPr bwMode="auto">
          <a:xfrm>
            <a:off x="0" y="-152400"/>
            <a:ext cx="12192000" cy="7581900"/>
          </a:xfrm>
          <a:prstGeom prst="rect">
            <a:avLst/>
          </a:prstGeom>
          <a:noFill/>
        </p:spPr>
      </p:pic>
      <p:sp>
        <p:nvSpPr>
          <p:cNvPr id="2" name="Title 1"/>
          <p:cNvSpPr>
            <a:spLocks noGrp="1"/>
          </p:cNvSpPr>
          <p:nvPr>
            <p:ph type="ctrTitle"/>
          </p:nvPr>
        </p:nvSpPr>
        <p:spPr>
          <a:xfrm>
            <a:off x="533400" y="685801"/>
            <a:ext cx="11201400" cy="1470025"/>
          </a:xfrm>
        </p:spPr>
        <p:txBody>
          <a:bodyPr>
            <a:normAutofit/>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YOUR FINAL DESTINATION AFTER THE RAPTURE:</a:t>
            </a:r>
          </a:p>
        </p:txBody>
      </p:sp>
      <p:sp>
        <p:nvSpPr>
          <p:cNvPr id="3" name="Subtitle 2"/>
          <p:cNvSpPr>
            <a:spLocks noGrp="1"/>
          </p:cNvSpPr>
          <p:nvPr>
            <p:ph type="subTitle" idx="1"/>
          </p:nvPr>
        </p:nvSpPr>
        <p:spPr>
          <a:xfrm>
            <a:off x="609600" y="2057400"/>
            <a:ext cx="11049000" cy="4114800"/>
          </a:xfrm>
        </p:spPr>
        <p:txBody>
          <a:bodyPr>
            <a:noAutofit/>
          </a:bodyPr>
          <a:lstStyle/>
          <a:p>
            <a:r>
              <a:rPr lang="en-US" sz="6000" i="1" dirty="0">
                <a:ln>
                  <a:solidFill>
                    <a:sysClr val="windowText" lastClr="000000"/>
                  </a:solidFill>
                </a:ln>
                <a:solidFill>
                  <a:srgbClr val="FFFF00"/>
                </a:solidFill>
                <a:effectLst>
                  <a:glow rad="101600">
                    <a:schemeClr val="tx1">
                      <a:alpha val="60000"/>
                    </a:schemeClr>
                  </a:glow>
                </a:effectLst>
                <a:latin typeface="Arial Black" pitchFamily="34" charset="0"/>
              </a:rPr>
              <a:t>The Eternal State</a:t>
            </a:r>
          </a:p>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And of course, best of all, </a:t>
            </a:r>
          </a:p>
          <a:p>
            <a:r>
              <a:rPr lang="en-US" sz="5400" i="1" dirty="0">
                <a:ln>
                  <a:solidFill>
                    <a:sysClr val="windowText" lastClr="000000"/>
                  </a:solidFill>
                </a:ln>
                <a:solidFill>
                  <a:srgbClr val="FFFF00"/>
                </a:solidFill>
                <a:effectLst>
                  <a:glow rad="101600">
                    <a:schemeClr val="tx1">
                      <a:alpha val="60000"/>
                    </a:schemeClr>
                  </a:glow>
                </a:effectLst>
                <a:latin typeface="Arial Black" pitchFamily="34" charset="0"/>
              </a:rPr>
              <a:t>WE</a:t>
            </a: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 will be there!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readjack.files.wordpress.com/2010/02/jesus.jpg"/>
          <p:cNvPicPr>
            <a:picLocks noChangeAspect="1" noChangeArrowheads="1"/>
          </p:cNvPicPr>
          <p:nvPr/>
        </p:nvPicPr>
        <p:blipFill>
          <a:blip r:embed="rId2" cstate="print"/>
          <a:srcRect/>
          <a:stretch>
            <a:fillRect/>
          </a:stretch>
        </p:blipFill>
        <p:spPr bwMode="auto">
          <a:xfrm>
            <a:off x="1505862" y="2286000"/>
            <a:ext cx="9162139" cy="4572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24000" y="0"/>
            <a:ext cx="9144000" cy="2286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33600" y="304801"/>
            <a:ext cx="7772400" cy="1470025"/>
          </a:xfrm>
        </p:spPr>
        <p:txBody>
          <a:bodyPr/>
          <a:lstStyle/>
          <a:p>
            <a:r>
              <a:rPr lang="en-US" i="1" dirty="0">
                <a:effectLst>
                  <a:glow rad="101600">
                    <a:schemeClr val="bg1">
                      <a:alpha val="60000"/>
                    </a:schemeClr>
                  </a:glow>
                </a:effectLst>
                <a:latin typeface="Arial Black" pitchFamily="34" charset="0"/>
              </a:rPr>
              <a:t>Unsaved friend, why not join us in heaven?</a:t>
            </a:r>
          </a:p>
        </p:txBody>
      </p:sp>
      <p:pic>
        <p:nvPicPr>
          <p:cNvPr id="2052" name="Picture 4" descr="http://images.faithclipart.com/images/3/1198030341568_65/slide-02.jpg"/>
          <p:cNvPicPr>
            <a:picLocks noChangeAspect="1" noChangeArrowheads="1"/>
          </p:cNvPicPr>
          <p:nvPr/>
        </p:nvPicPr>
        <p:blipFill>
          <a:blip r:embed="rId3" cstate="print"/>
          <a:srcRect/>
          <a:stretch>
            <a:fillRect/>
          </a:stretch>
        </p:blipFill>
        <p:spPr bwMode="auto">
          <a:xfrm>
            <a:off x="-228600" y="-1828800"/>
            <a:ext cx="12420600" cy="8839200"/>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asos.com/audioclp/StairwayToHeaven-D-4d.jpg"/>
          <p:cNvPicPr>
            <a:picLocks noChangeAspect="1" noChangeArrowheads="1"/>
          </p:cNvPicPr>
          <p:nvPr/>
        </p:nvPicPr>
        <p:blipFill>
          <a:blip r:embed="rId2" cstate="print"/>
          <a:srcRect/>
          <a:stretch>
            <a:fillRect/>
          </a:stretch>
        </p:blipFill>
        <p:spPr bwMode="auto">
          <a:xfrm>
            <a:off x="0" y="-10732"/>
            <a:ext cx="12192000" cy="6868732"/>
          </a:xfrm>
          <a:prstGeom prst="rect">
            <a:avLst/>
          </a:prstGeom>
          <a:noFill/>
        </p:spPr>
      </p:pic>
      <p:sp>
        <p:nvSpPr>
          <p:cNvPr id="2" name="Title 1"/>
          <p:cNvSpPr>
            <a:spLocks noGrp="1"/>
          </p:cNvSpPr>
          <p:nvPr>
            <p:ph type="ctrTitle"/>
          </p:nvPr>
        </p:nvSpPr>
        <p:spPr>
          <a:xfrm>
            <a:off x="533400" y="228601"/>
            <a:ext cx="11201400" cy="1470025"/>
          </a:xfrm>
        </p:spPr>
        <p:txBody>
          <a:bodyPr>
            <a:noAutofit/>
          </a:bodyPr>
          <a:lstStyle/>
          <a:p>
            <a:r>
              <a:rPr lang="en-US" sz="6000" dirty="0">
                <a:ln>
                  <a:solidFill>
                    <a:sysClr val="windowText" lastClr="000000"/>
                  </a:solidFill>
                </a:ln>
                <a:solidFill>
                  <a:schemeClr val="tx2"/>
                </a:solidFill>
                <a:effectLst>
                  <a:glow rad="101600">
                    <a:srgbClr val="FFFF00">
                      <a:alpha val="60000"/>
                    </a:srgbClr>
                  </a:glow>
                </a:effectLst>
                <a:latin typeface="Berlin Sans FB Demi" pitchFamily="34" charset="0"/>
              </a:rPr>
              <a:t>MOVING  TO                                                 OUR FUTURE  HOME!</a:t>
            </a:r>
          </a:p>
        </p:txBody>
      </p:sp>
      <p:sp>
        <p:nvSpPr>
          <p:cNvPr id="3" name="Subtitle 2"/>
          <p:cNvSpPr>
            <a:spLocks noGrp="1"/>
          </p:cNvSpPr>
          <p:nvPr>
            <p:ph type="subTitle" idx="1"/>
          </p:nvPr>
        </p:nvSpPr>
        <p:spPr>
          <a:xfrm>
            <a:off x="685800" y="3886200"/>
            <a:ext cx="11201400" cy="1752600"/>
          </a:xfrm>
        </p:spPr>
        <p:txBody>
          <a:bodyPr>
            <a:noAutofit/>
          </a:bodyPr>
          <a:lstStyle/>
          <a:p>
            <a:r>
              <a:rPr lang="en-US" sz="6600" dirty="0">
                <a:ln>
                  <a:solidFill>
                    <a:sysClr val="windowText" lastClr="000000"/>
                  </a:solidFill>
                </a:ln>
                <a:solidFill>
                  <a:srgbClr val="FF0000"/>
                </a:solidFill>
                <a:effectLst>
                  <a:glow rad="101600">
                    <a:srgbClr val="FFFF00">
                      <a:alpha val="60000"/>
                    </a:srgbClr>
                  </a:glow>
                </a:effectLst>
                <a:latin typeface="Arial Black" pitchFamily="34" charset="0"/>
              </a:rPr>
              <a:t>ARE </a:t>
            </a:r>
            <a:r>
              <a:rPr lang="en-US" sz="6600" u="sng" dirty="0">
                <a:ln>
                  <a:solidFill>
                    <a:sysClr val="windowText" lastClr="000000"/>
                  </a:solidFill>
                </a:ln>
                <a:solidFill>
                  <a:srgbClr val="FF0000"/>
                </a:solidFill>
                <a:effectLst>
                  <a:glow rad="101600">
                    <a:srgbClr val="FFFF00">
                      <a:alpha val="60000"/>
                    </a:srgbClr>
                  </a:glow>
                </a:effectLst>
                <a:latin typeface="Arial Black" pitchFamily="34" charset="0"/>
              </a:rPr>
              <a:t>YOU</a:t>
            </a:r>
            <a:r>
              <a:rPr lang="en-US" sz="6600" dirty="0">
                <a:ln>
                  <a:solidFill>
                    <a:sysClr val="windowText" lastClr="000000"/>
                  </a:solidFill>
                </a:ln>
                <a:solidFill>
                  <a:srgbClr val="FF0000"/>
                </a:solidFill>
                <a:effectLst>
                  <a:glow rad="101600">
                    <a:srgbClr val="FFFF00">
                      <a:alpha val="60000"/>
                    </a:srgbClr>
                  </a:glow>
                </a:effectLst>
                <a:latin typeface="Arial Black" pitchFamily="34" charset="0"/>
              </a:rPr>
              <a:t> READY?!</a:t>
            </a: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ving to heaven">
            <a:extLst>
              <a:ext uri="{FF2B5EF4-FFF2-40B4-BE49-F238E27FC236}">
                <a16:creationId xmlns:a16="http://schemas.microsoft.com/office/drawing/2014/main" id="{823C8376-49D8-49B7-8199-B61F1937F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67"/>
            <a:ext cx="12192000" cy="68801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066800"/>
            <a:ext cx="11125200" cy="1470025"/>
          </a:xfrm>
        </p:spPr>
        <p:txBody>
          <a:bodyPr>
            <a:noAutofit/>
          </a:bodyPr>
          <a:lstStyle/>
          <a:p>
            <a:r>
              <a:rPr lang="en-US" sz="6000" dirty="0">
                <a:ln>
                  <a:solidFill>
                    <a:sysClr val="windowText" lastClr="000000"/>
                  </a:solidFill>
                </a:ln>
                <a:solidFill>
                  <a:schemeClr val="tx2"/>
                </a:solidFill>
                <a:effectLst>
                  <a:glow rad="101600">
                    <a:srgbClr val="FFFF00">
                      <a:alpha val="60000"/>
                    </a:srgbClr>
                  </a:glow>
                </a:effectLst>
                <a:latin typeface="Berlin Sans FB Demi" pitchFamily="34" charset="0"/>
              </a:rPr>
              <a:t>MOVING  TO                                                 OUR FUTURE  HOME!</a:t>
            </a: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iritlessons.com/Documents/7_Jovenes/new_jerusalem.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133600" y="533401"/>
            <a:ext cx="7772400" cy="1470025"/>
          </a:xfrm>
        </p:spPr>
        <p:txBody>
          <a:bodyPr>
            <a:normAutofit/>
          </a:bodyPr>
          <a:lstStyle/>
          <a:p>
            <a:r>
              <a:rPr lang="en-US" sz="8000" dirty="0">
                <a:solidFill>
                  <a:schemeClr val="tx2">
                    <a:lumMod val="50000"/>
                  </a:schemeClr>
                </a:solidFill>
                <a:effectLst>
                  <a:glow rad="101600">
                    <a:srgbClr val="FFFF00">
                      <a:alpha val="60000"/>
                    </a:srgbClr>
                  </a:glow>
                </a:effectLst>
                <a:latin typeface="Berlin Sans FB Demi" pitchFamily="34" charset="0"/>
              </a:rPr>
              <a:t>HEAVEN</a:t>
            </a:r>
          </a:p>
        </p:txBody>
      </p:sp>
      <p:sp>
        <p:nvSpPr>
          <p:cNvPr id="3" name="Subtitle 2"/>
          <p:cNvSpPr>
            <a:spLocks noGrp="1"/>
          </p:cNvSpPr>
          <p:nvPr>
            <p:ph type="subTitle" idx="1"/>
          </p:nvPr>
        </p:nvSpPr>
        <p:spPr>
          <a:xfrm>
            <a:off x="1981200" y="2133600"/>
            <a:ext cx="8153400" cy="4343400"/>
          </a:xfrm>
        </p:spPr>
        <p:txBody>
          <a:bodyPr>
            <a:noAutofit/>
          </a:bodyPr>
          <a:lstStyle/>
          <a:p>
            <a:r>
              <a:rPr lang="en-US" sz="4000" b="1" i="1" dirty="0">
                <a:solidFill>
                  <a:schemeClr val="tx1"/>
                </a:solidFill>
                <a:effectLst>
                  <a:glow rad="101600">
                    <a:srgbClr val="FFFF00">
                      <a:alpha val="60000"/>
                    </a:srgbClr>
                  </a:glow>
                </a:effectLst>
                <a:latin typeface="Arial Black" pitchFamily="34" charset="0"/>
              </a:rPr>
              <a:t>What is Heaven?</a:t>
            </a:r>
          </a:p>
          <a:p>
            <a:r>
              <a:rPr lang="en-US" sz="4000" b="1" i="1" dirty="0">
                <a:solidFill>
                  <a:schemeClr val="tx1"/>
                </a:solidFill>
                <a:effectLst>
                  <a:glow rad="101600">
                    <a:srgbClr val="FFFF00">
                      <a:alpha val="60000"/>
                    </a:srgbClr>
                  </a:glow>
                </a:effectLst>
                <a:latin typeface="Arial Black" pitchFamily="34" charset="0"/>
              </a:rPr>
              <a:t>Where is Heaven? </a:t>
            </a:r>
          </a:p>
          <a:p>
            <a:r>
              <a:rPr lang="en-US" sz="4000" b="1" i="1" dirty="0">
                <a:solidFill>
                  <a:schemeClr val="tx1"/>
                </a:solidFill>
                <a:effectLst>
                  <a:glow rad="101600">
                    <a:srgbClr val="FFFF00">
                      <a:alpha val="60000"/>
                    </a:srgbClr>
                  </a:glow>
                </a:effectLst>
                <a:latin typeface="Arial Black" pitchFamily="34" charset="0"/>
              </a:rPr>
              <a:t>How do we get to Heaven?</a:t>
            </a:r>
          </a:p>
          <a:p>
            <a:r>
              <a:rPr lang="en-US" sz="4000" b="1" i="1" dirty="0">
                <a:solidFill>
                  <a:schemeClr val="tx1"/>
                </a:solidFill>
                <a:effectLst>
                  <a:glow rad="101600">
                    <a:srgbClr val="FFFF00">
                      <a:alpha val="60000"/>
                    </a:srgbClr>
                  </a:glow>
                </a:effectLst>
                <a:latin typeface="Arial Black" pitchFamily="34" charset="0"/>
              </a:rPr>
              <a:t>What will we do in Heaven?</a:t>
            </a:r>
          </a:p>
          <a:p>
            <a:r>
              <a:rPr lang="en-US" sz="4000" b="1" i="1" dirty="0">
                <a:solidFill>
                  <a:schemeClr val="tx1"/>
                </a:solidFill>
                <a:effectLst>
                  <a:glow rad="101600">
                    <a:srgbClr val="FFFF00">
                      <a:alpha val="60000"/>
                    </a:srgbClr>
                  </a:glow>
                </a:effectLst>
                <a:latin typeface="Arial Black" pitchFamily="34" charset="0"/>
              </a:rPr>
              <a:t>What will we be like in Heaven?</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lide(fromBottom)">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lide(fromBottom)">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lide(fromBottom)">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8FFD56EF-40E8-4CD9-9C1E-753FC00C8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11"/>
            <a:ext cx="12192000" cy="79882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838201"/>
            <a:ext cx="10896600" cy="4876800"/>
          </a:xfrm>
        </p:spPr>
        <p:txBody>
          <a:bodyPr>
            <a:noAutofit/>
          </a:bodyPr>
          <a:lstStyle/>
          <a:p>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“Satan need not convince us that Heaven doesn’t exist.  He need only convince us that Heaven is a place of </a:t>
            </a:r>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boring unearthly existence</a:t>
            </a: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4000" i="1" dirty="0">
                <a:ln>
                  <a:solidFill>
                    <a:sysClr val="windowText" lastClr="000000"/>
                  </a:solidFill>
                </a:ln>
                <a:solidFill>
                  <a:schemeClr val="bg1"/>
                </a:solidFill>
                <a:effectLst>
                  <a:glow rad="101600">
                    <a:schemeClr val="tx1">
                      <a:alpha val="60000"/>
                    </a:schemeClr>
                  </a:glow>
                </a:effectLst>
                <a:latin typeface="Arial Black" pitchFamily="34" charset="0"/>
              </a:rPr>
              <a:t>- Alcorn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FEA47B7B-3C5D-4F48-9BF8-BE4767F44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0"/>
            <a:ext cx="6314962" cy="825817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www.photoeverywhere.co.uk/west/usa/san_francisco/city_skyline_skyscrapers5861.jpg"/>
          <p:cNvPicPr>
            <a:picLocks noChangeAspect="1" noChangeArrowheads="1"/>
          </p:cNvPicPr>
          <p:nvPr/>
        </p:nvPicPr>
        <p:blipFill>
          <a:blip r:embed="rId3" cstate="print"/>
          <a:srcRect/>
          <a:stretch>
            <a:fillRect/>
          </a:stretch>
        </p:blipFill>
        <p:spPr bwMode="auto">
          <a:xfrm>
            <a:off x="6238763" y="0"/>
            <a:ext cx="6115274" cy="6858000"/>
          </a:xfrm>
          <a:prstGeom prst="rect">
            <a:avLst/>
          </a:prstGeom>
          <a:noFill/>
        </p:spPr>
      </p:pic>
      <p:sp>
        <p:nvSpPr>
          <p:cNvPr id="2" name="Title 1"/>
          <p:cNvSpPr>
            <a:spLocks noGrp="1"/>
          </p:cNvSpPr>
          <p:nvPr>
            <p:ph type="ctrTitle"/>
          </p:nvPr>
        </p:nvSpPr>
        <p:spPr>
          <a:xfrm>
            <a:off x="2438400" y="1295400"/>
            <a:ext cx="7772400" cy="1470025"/>
          </a:xfrm>
        </p:spPr>
        <p:txBody>
          <a:bodyPr/>
          <a:lstStyle/>
          <a:p>
            <a:r>
              <a:rPr lang="en-US" dirty="0">
                <a:ln>
                  <a:solidFill>
                    <a:sysClr val="windowText" lastClr="000000"/>
                  </a:solidFill>
                </a:ln>
                <a:solidFill>
                  <a:srgbClr val="FFFF00"/>
                </a:solidFill>
                <a:effectLst>
                  <a:glow rad="101600">
                    <a:schemeClr val="tx1">
                      <a:alpha val="60000"/>
                    </a:schemeClr>
                  </a:glow>
                </a:effectLst>
                <a:latin typeface="Arial Black" pitchFamily="34" charset="0"/>
              </a:rPr>
              <a:t>Spiritual</a:t>
            </a:r>
            <a:r>
              <a:rPr lang="en-US" dirty="0">
                <a:effectLst>
                  <a:glow rad="101600">
                    <a:schemeClr val="bg1">
                      <a:alpha val="60000"/>
                    </a:schemeClr>
                  </a:glow>
                </a:effectLst>
                <a:latin typeface="Arial Black" pitchFamily="34" charset="0"/>
              </a:rPr>
              <a:t> &amp; </a:t>
            </a:r>
            <a:r>
              <a:rPr lang="en-US" dirty="0">
                <a:ln>
                  <a:solidFill>
                    <a:sysClr val="windowText" lastClr="000000"/>
                  </a:solidFill>
                </a:ln>
                <a:solidFill>
                  <a:schemeClr val="bg1"/>
                </a:solidFill>
                <a:effectLst>
                  <a:glow rad="101600">
                    <a:schemeClr val="tx2">
                      <a:lumMod val="60000"/>
                      <a:lumOff val="40000"/>
                      <a:alpha val="60000"/>
                    </a:schemeClr>
                  </a:glow>
                </a:effectLst>
                <a:latin typeface="Arial Black" pitchFamily="34" charset="0"/>
              </a:rPr>
              <a:t>Physical</a:t>
            </a:r>
            <a:r>
              <a:rPr lang="en-US" dirty="0">
                <a:effectLst>
                  <a:glow rad="101600">
                    <a:schemeClr val="bg1">
                      <a:alpha val="60000"/>
                    </a:schemeClr>
                  </a:glow>
                </a:effectLst>
                <a:latin typeface="Arial Black" pitchFamily="34" charset="0"/>
              </a:rPr>
              <a:t> </a:t>
            </a:r>
            <a:br>
              <a:rPr lang="en-US" dirty="0">
                <a:effectLst>
                  <a:glow rad="101600">
                    <a:schemeClr val="bg1">
                      <a:alpha val="60000"/>
                    </a:schemeClr>
                  </a:glow>
                </a:effectLst>
                <a:latin typeface="Arial Black" pitchFamily="34" charset="0"/>
              </a:rPr>
            </a:br>
            <a:r>
              <a:rPr lang="en-US" dirty="0">
                <a:latin typeface="Arial Black" pitchFamily="34" charset="0"/>
              </a:rPr>
              <a:t>       </a:t>
            </a:r>
            <a:r>
              <a:rPr lang="en-US" dirty="0">
                <a:ln>
                  <a:solidFill>
                    <a:schemeClr val="tx1"/>
                  </a:solidFill>
                </a:ln>
                <a:solidFill>
                  <a:schemeClr val="bg1"/>
                </a:solidFill>
                <a:effectLst>
                  <a:glow rad="139700">
                    <a:schemeClr val="tx1">
                      <a:alpha val="40000"/>
                    </a:schemeClr>
                  </a:glow>
                </a:effectLst>
                <a:latin typeface="Arial Black" pitchFamily="34" charset="0"/>
              </a:rPr>
              <a:t>are not </a:t>
            </a:r>
            <a:r>
              <a:rPr lang="en-US" dirty="0">
                <a:effectLst>
                  <a:glow rad="101600">
                    <a:schemeClr val="bg1">
                      <a:alpha val="60000"/>
                    </a:schemeClr>
                  </a:glow>
                </a:effectLst>
                <a:latin typeface="Arial Black" pitchFamily="34" charset="0"/>
              </a:rPr>
              <a:t>opposites!</a:t>
            </a:r>
          </a:p>
        </p:txBody>
      </p:sp>
      <p:sp>
        <p:nvSpPr>
          <p:cNvPr id="3" name="Subtitle 2"/>
          <p:cNvSpPr>
            <a:spLocks noGrp="1"/>
          </p:cNvSpPr>
          <p:nvPr>
            <p:ph type="subTitle" idx="1"/>
          </p:nvPr>
        </p:nvSpPr>
        <p:spPr>
          <a:xfrm>
            <a:off x="838200" y="3733800"/>
            <a:ext cx="10515600" cy="3124200"/>
          </a:xfrm>
        </p:spPr>
        <p:txBody>
          <a:bodyPr>
            <a:noAutofit/>
          </a:bodyPr>
          <a:lstStyle/>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The spiritual is real and tangible &amp; able to be experienced with our senses.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Image result for 5senses">
            <a:extLst>
              <a:ext uri="{FF2B5EF4-FFF2-40B4-BE49-F238E27FC236}">
                <a16:creationId xmlns:a16="http://schemas.microsoft.com/office/drawing/2014/main" id="{E848103A-FE64-44CC-9F32-E886D73B9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39" y="-1"/>
            <a:ext cx="1215996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8440" name="Picture 8" descr="http://www.mediumsandhealers.com/i/jesus-smiling-and-embracing-at-heaven.jpg"/>
          <p:cNvPicPr>
            <a:picLocks noChangeAspect="1" noChangeArrowheads="1"/>
          </p:cNvPicPr>
          <p:nvPr/>
        </p:nvPicPr>
        <p:blipFill>
          <a:blip r:embed="rId2" cstate="print"/>
          <a:srcRect/>
          <a:stretch>
            <a:fillRect/>
          </a:stretch>
        </p:blipFill>
        <p:spPr bwMode="auto">
          <a:xfrm>
            <a:off x="-152400" y="2743199"/>
            <a:ext cx="3289589" cy="4114801"/>
          </a:xfrm>
          <a:prstGeom prst="rect">
            <a:avLst/>
          </a:prstGeom>
          <a:noFill/>
        </p:spPr>
      </p:pic>
      <p:pic>
        <p:nvPicPr>
          <p:cNvPr id="18436" name="Picture 4" descr="http://www.livingdesignhome.com/wp-content/uploads/2011/01/garden-4.jpg"/>
          <p:cNvPicPr>
            <a:picLocks noChangeAspect="1" noChangeArrowheads="1"/>
          </p:cNvPicPr>
          <p:nvPr/>
        </p:nvPicPr>
        <p:blipFill>
          <a:blip r:embed="rId3" cstate="print"/>
          <a:srcRect/>
          <a:stretch>
            <a:fillRect/>
          </a:stretch>
        </p:blipFill>
        <p:spPr bwMode="auto">
          <a:xfrm>
            <a:off x="-1" y="0"/>
            <a:ext cx="6420231" cy="4273907"/>
          </a:xfrm>
          <a:prstGeom prst="rect">
            <a:avLst/>
          </a:prstGeom>
          <a:noFill/>
        </p:spPr>
      </p:pic>
      <p:pic>
        <p:nvPicPr>
          <p:cNvPr id="18438" name="Picture 6" descr="http://cache2.allpostersimages.com/p/LRG/6/662/3TCC000Z/posters/himsworth-james-african-animals.jpg"/>
          <p:cNvPicPr>
            <a:picLocks noChangeAspect="1" noChangeArrowheads="1"/>
          </p:cNvPicPr>
          <p:nvPr/>
        </p:nvPicPr>
        <p:blipFill>
          <a:blip r:embed="rId4" cstate="print"/>
          <a:srcRect/>
          <a:stretch>
            <a:fillRect/>
          </a:stretch>
        </p:blipFill>
        <p:spPr bwMode="auto">
          <a:xfrm>
            <a:off x="6420232" y="104026"/>
            <a:ext cx="5771767" cy="4214413"/>
          </a:xfrm>
          <a:prstGeom prst="rect">
            <a:avLst/>
          </a:prstGeom>
          <a:noFill/>
        </p:spPr>
      </p:pic>
      <p:pic>
        <p:nvPicPr>
          <p:cNvPr id="21506" name="Picture 2" descr="http://us.cdn4.123rf.com/168nwm/fouroaks/fouroaks0901/fouroaks090100002/4076174-black-and-white-or-caucasian-hands-clasped-together.jpg"/>
          <p:cNvPicPr>
            <a:picLocks noChangeAspect="1" noChangeArrowheads="1"/>
          </p:cNvPicPr>
          <p:nvPr/>
        </p:nvPicPr>
        <p:blipFill>
          <a:blip r:embed="rId5" cstate="print"/>
          <a:srcRect/>
          <a:stretch>
            <a:fillRect/>
          </a:stretch>
        </p:blipFill>
        <p:spPr bwMode="auto">
          <a:xfrm rot="16200000">
            <a:off x="3276552" y="3697520"/>
            <a:ext cx="3200397" cy="3492212"/>
          </a:xfrm>
          <a:prstGeom prst="rect">
            <a:avLst/>
          </a:prstGeom>
          <a:noFill/>
        </p:spPr>
      </p:pic>
      <p:pic>
        <p:nvPicPr>
          <p:cNvPr id="18444" name="Picture 12" descr="http://media22.onsugar.com/files/2011/08/31/4/1852/18524444/87d5f87a6b214d2c_Exotic_Fruit_Pictures_B.jpg"/>
          <p:cNvPicPr>
            <a:picLocks noChangeAspect="1" noChangeArrowheads="1"/>
          </p:cNvPicPr>
          <p:nvPr/>
        </p:nvPicPr>
        <p:blipFill>
          <a:blip r:embed="rId6" cstate="print"/>
          <a:srcRect/>
          <a:stretch>
            <a:fillRect/>
          </a:stretch>
        </p:blipFill>
        <p:spPr bwMode="auto">
          <a:xfrm>
            <a:off x="6557789" y="3276600"/>
            <a:ext cx="5634211" cy="35814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dissolve">
                                      <p:cBhvr>
                                        <p:cTn id="12" dur="5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dissolve">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44"/>
                                        </p:tgtEl>
                                        <p:attrNameLst>
                                          <p:attrName>style.visibility</p:attrName>
                                        </p:attrNameLst>
                                      </p:cBhvr>
                                      <p:to>
                                        <p:strVal val="visible"/>
                                      </p:to>
                                    </p:set>
                                    <p:animEffect transition="in" filter="dissolve">
                                      <p:cBhvr>
                                        <p:cTn id="22" dur="500"/>
                                        <p:tgtEl>
                                          <p:spTgt spid="184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dissolve">
                                      <p:cBhvr>
                                        <p:cTn id="2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13365</TotalTime>
  <Words>790</Words>
  <Application>Microsoft Office PowerPoint</Application>
  <PresentationFormat>Widescreen</PresentationFormat>
  <Paragraphs>68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Berlin Sans FB Demi</vt:lpstr>
      <vt:lpstr>Calibri</vt:lpstr>
      <vt:lpstr>Office Theme</vt:lpstr>
      <vt:lpstr>IT’S ALL ABOUT HEAVEN –        AND YOU!</vt:lpstr>
      <vt:lpstr>“But as it is written, Eye hath not seen, nor ear heard, neither have entered into the heart of man, the things which God hath prepared for them that love Him.” </vt:lpstr>
      <vt:lpstr>“But God hath revealed them unto us by His Spirit: for the Spirit seartheth all things, yea, the deep things of God.” 1 Cor. 2:9,10 </vt:lpstr>
      <vt:lpstr>MOVING  TO                                                 OUR FUTURE  HOME!</vt:lpstr>
      <vt:lpstr>HEAVEN</vt:lpstr>
      <vt:lpstr>“Satan need not convince us that Heaven doesn’t exist.  He need only convince us that Heaven is a place of boring unearthly existence.”     - Alcorn</vt:lpstr>
      <vt:lpstr>Spiritual &amp; Physical         are not opposites!</vt:lpstr>
      <vt:lpstr>PowerPoint Presentation</vt:lpstr>
      <vt:lpstr>PowerPoint Presentation</vt:lpstr>
      <vt:lpstr>YOUR FIRST STOP AFTER DEATH:</vt:lpstr>
      <vt:lpstr>YOUR FIRST STOP AFTER DEATH:</vt:lpstr>
      <vt:lpstr>“For we know that if our earthly house of this tabernacle were dissolved, we have a building of God, an house not made with hands…</vt:lpstr>
      <vt:lpstr>…eternal in the heavens.  For in this we groan, earnestly desiring to be clothed upon with our house which is from heaven.           2 Cor. 5:1,2</vt:lpstr>
      <vt:lpstr>THE RAPTURE:</vt:lpstr>
      <vt:lpstr>YOUR FINAL DESTINATION AFTER THE RAPTURE:</vt:lpstr>
      <vt:lpstr>The marriage of the Lamb is come, and His wife hath made herself ready.  And to her was granted that she would be arrayed in fine linen clean &amp; white:  for the fine linen is the righteousness of the saints.  Rev. 19:7b,8</vt:lpstr>
      <vt:lpstr>YOUR FINAL DESTINATION AFTER THE RAPTURE:</vt:lpstr>
      <vt:lpstr>YOUR FINAL DESTINATION AFTER THE RAPTURE:</vt:lpstr>
      <vt:lpstr>For, behold, I create a new heavens and a new earth:  and the former shall not be remembered, nor come into mind.   Isaiah 65:17</vt:lpstr>
      <vt:lpstr>Wherever God dwells that is Heaven! </vt:lpstr>
      <vt:lpstr>“For I know that my Redeemer liveth, and that He shall stand at the latter day upon the earth…in my flesh shall I see God…”       Job. 19:25,26</vt:lpstr>
      <vt:lpstr>“For our conversation is in heaven;  from whence also we look for the Saviour, the Lord Jesus Christ…</vt:lpstr>
      <vt:lpstr>…Who shall change our vile body, that it may be fashioned like unto His glorious body…”               Phil. 3:20,21 </vt:lpstr>
      <vt:lpstr>YOUR FINAL DESTINATION AFTER THE RAPTURE:</vt:lpstr>
      <vt:lpstr>YOUR FINAL DESTINATION AFTER THE RAPTURE:</vt:lpstr>
      <vt:lpstr>YOUR FINAL DESTINATION AFTER THE RAPTURE:</vt:lpstr>
      <vt:lpstr>YOUR FINAL DESTINATION AFTER THE RAPTURE:</vt:lpstr>
      <vt:lpstr>PowerPoint Presentation</vt:lpstr>
      <vt:lpstr>YOUR FINAL DESTINATION AFTER THE RAPTURE:</vt:lpstr>
      <vt:lpstr>YOUR FINAL DESTINATION AFTER THE RAPTURE:</vt:lpstr>
      <vt:lpstr>Unsaved friend, why not join us in heaven?</vt:lpstr>
      <vt:lpstr>MOVING  TO                                                 OUR FUTURE  HOME!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OUR FUTURE  HOME!</dc:title>
  <dc:creator>Paul</dc:creator>
  <cp:lastModifiedBy>Paul Fedena</cp:lastModifiedBy>
  <cp:revision>64</cp:revision>
  <dcterms:created xsi:type="dcterms:W3CDTF">2011-08-21T00:21:04Z</dcterms:created>
  <dcterms:modified xsi:type="dcterms:W3CDTF">2019-10-19T22:22:46Z</dcterms:modified>
</cp:coreProperties>
</file>