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0" r:id="rId3"/>
    <p:sldId id="256" r:id="rId4"/>
    <p:sldId id="280" r:id="rId5"/>
    <p:sldId id="273" r:id="rId6"/>
    <p:sldId id="274" r:id="rId7"/>
    <p:sldId id="278" r:id="rId8"/>
    <p:sldId id="281" r:id="rId9"/>
    <p:sldId id="279" r:id="rId10"/>
    <p:sldId id="257" r:id="rId11"/>
    <p:sldId id="271" r:id="rId12"/>
    <p:sldId id="266" r:id="rId13"/>
    <p:sldId id="267" r:id="rId14"/>
    <p:sldId id="268" r:id="rId15"/>
    <p:sldId id="265" r:id="rId16"/>
    <p:sldId id="258" r:id="rId17"/>
    <p:sldId id="275" r:id="rId18"/>
    <p:sldId id="269" r:id="rId19"/>
    <p:sldId id="259" r:id="rId20"/>
    <p:sldId id="260" r:id="rId21"/>
    <p:sldId id="26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66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24" autoAdjust="0"/>
  </p:normalViewPr>
  <p:slideViewPr>
    <p:cSldViewPr>
      <p:cViewPr>
        <p:scale>
          <a:sx n="69" d="100"/>
          <a:sy n="69" d="100"/>
        </p:scale>
        <p:origin x="994" y="355"/>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6C2D4-8084-4260-8238-A94293015CCF}"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3EAFFB-5014-4397-A279-BF2D13F818F6}"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6C2D4-8084-4260-8238-A94293015CCF}" type="datetimeFigureOut">
              <a:rPr lang="en-US" smtClean="0"/>
              <a:pPr/>
              <a:t>10/22/2019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EAFFB-5014-4397-A279-BF2D13F818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url?sa=i&amp;rct=j&amp;q=treasures+in+heaven&amp;source=images&amp;cd=&amp;cad=rja&amp;docid=VTBi7tuDAenstM&amp;tbnid=9tW8NhbwIk1_XM:&amp;ved=0CAUQjRw&amp;url=http://www.sermoncentral.com/church-media-preaching-sermons/still-background-images/treasures-in-heaven-4204-detail.asp&amp;ei=FsneUe-EL63H4AOy7ICoAw&amp;psig=AFQjCNHvnFvZdjhasxpg2YxG3f1mUXzZGw&amp;ust=1373641336735629" TargetMode="External"/><Relationship Id="rId3" Type="http://schemas.openxmlformats.org/officeDocument/2006/relationships/image" Target="../media/image8.gif"/><Relationship Id="rId7" Type="http://schemas.openxmlformats.org/officeDocument/2006/relationships/image" Target="../media/image10.jpeg"/><Relationship Id="rId2" Type="http://schemas.openxmlformats.org/officeDocument/2006/relationships/hyperlink" Target="http://images.google.com/url?sa=i&amp;source=images&amp;cd=&amp;cad=rja&amp;docid=nDW05J5CQ1f0xM&amp;tbnid=3xFpECQ4p740hM:&amp;ved=0CAUQjRw&amp;url=http://gioitreconggiao.org/forum/threads/702-Ngay-Chua-quang-lam-lan-2&amp;ei=F8jeUYbWH6T-4APTnoCADQ&amp;psig=AFQjCNEXnQwH5W2xcq-lE4JcoU84URH1PQ&amp;ust=1373641104937929" TargetMode="External"/><Relationship Id="rId1" Type="http://schemas.openxmlformats.org/officeDocument/2006/relationships/slideLayout" Target="../slideLayouts/slideLayout1.xml"/><Relationship Id="rId6" Type="http://schemas.openxmlformats.org/officeDocument/2006/relationships/hyperlink" Target="http://images.google.com/url?sa=i&amp;rct=j&amp;q=mansions+in+heaven&amp;source=images&amp;cd=&amp;cad=rja&amp;docid=fsyg-39NXyT_XM&amp;tbnid=Hz9yDDRzDDNUcM:&amp;ved=0CAUQjRw&amp;url=http://pentium7.proboards.com/index.cgi?board=heaven&amp;action=display&amp;thread=943&amp;ei=zcjeUeveD9LK4AOhhIEY&amp;psig=AFQjCNFg1WnOlDcSG5ootUaM1etupJ-VRw&amp;ust=1373641270349813" TargetMode="External"/><Relationship Id="rId5" Type="http://schemas.openxmlformats.org/officeDocument/2006/relationships/image" Target="../media/image9.jpeg"/><Relationship Id="rId4" Type="http://schemas.openxmlformats.org/officeDocument/2006/relationships/hyperlink" Target="http://images.google.com/url?sa=i&amp;rct=j&amp;q=saints+in+heaven&amp;source=images&amp;cd=&amp;cad=rja&amp;docid=D7e5OVRh3jE93M&amp;tbnid=m8mUQVV1vW_mkM:&amp;ved=0CAUQjRw&amp;url=http://ubdavid.org/advanced/way-to-heaven/way-to-heaven_08.html&amp;ei=ecjeUb3IMba14AOQzoHwBg&amp;psig=AFQjCNHpcrn0tEvbGP6sezZiJzyuHUMmgg&amp;ust=1373641179523450" TargetMode="Externa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url?sa=i&amp;rct=j&amp;q=heaven&amp;source=images&amp;cd=&amp;cad=rja&amp;docid=QWEvnANricnlXM&amp;tbnid=xBIE6Oknt6qfdM:&amp;ved=0CAUQjRw&amp;url=http://spiritlessons.com/Documents/7_Jovenes/English_7_Jovenes_Heaven.htm&amp;ei=De4bUc78JpOA0AHCpIG4Bg&amp;bvm=bv.42261806,d.dmQ&amp;psig=AFQjCNFuVfNMIKJURyypnefTnjfF0TxJhg&amp;ust=1360871295653006"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url?sa=i&amp;rct=j&amp;q=heaven&amp;source=images&amp;cd=&amp;cad=rja&amp;docid=QWEvnANricnlXM&amp;tbnid=xBIE6Oknt6qfdM:&amp;ved=0CAUQjRw&amp;url=http://spiritlessons.com/Documents/7_Jovenes/English_7_Jovenes_Heaven.htm&amp;ei=De4bUc78JpOA0AHCpIG4Bg&amp;bvm=bv.42261806,d.dmQ&amp;psig=AFQjCNFuVfNMIKJURyypnefTnjfF0TxJhg&amp;ust=1360871295653006"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url?sa=i&amp;rct=j&amp;q=mansion&amp;source=images&amp;cd=&amp;cad=rja&amp;docid=gCJ5SrW4PR9wzM&amp;tbnid=LalDP7dqgYhZdM:&amp;ved=0CAUQjRw&amp;url=http://www.hollywoodreporter.com/news/tori-spellings-57000-square-foot-200946&amp;ei=6fEbUbCfD6LI0wHosIDQDg&amp;bvm=bv.42261806,d.dmQ&amp;psig=AFQjCNFEOThIOfxMbKySZZxtLEnLRMnSLw&amp;ust=1360872262238629"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url?sa=i&amp;rct=j&amp;q=clear+vision&amp;source=images&amp;cd=&amp;cad=rja&amp;docid=zcar3DTGjw3c0M&amp;tbnid=D7TbsFF0X8_bvM:&amp;ved=0CAUQjRw&amp;url=http://www.metcalf-associates.com/what-is-your-leadership-vision/&amp;ei=vM7eUYmvFfin4AODnoDgBg&amp;psig=AFQjCNEtiDnN1s4oFHM4cLKcJ1UOcQHLqQ&amp;ust=1373642708357326" TargetMode="Externa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url?sa=i&amp;rct=j&amp;q=butterfly&amp;source=images&amp;cd=&amp;cad=rja&amp;docid=XsP_tQT775dLGM&amp;tbnid=pRZ7eZQjE8JYjM:&amp;ved=0CAUQjRw&amp;url=http://eresaw.deviantart.com/art/Butterfly-out-of-the-darkness-286852174&amp;ei=NMfeUZSZA7Gg4AP8_4DQDQ&amp;psig=AFQjCNGBlWbTkDB4xpuSjR1Ovp8iYQLA2w&amp;ust=1373639748933541"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url?sa=i&amp;rct=j&amp;q=clear+vision&amp;source=images&amp;cd=&amp;cad=rja&amp;docid=zcar3DTGjw3c0M&amp;tbnid=D7TbsFF0X8_bvM:&amp;ved=0CAUQjRw&amp;url=http://www.metcalf-associates.com/what-is-your-leadership-vision/&amp;ei=vM7eUYmvFfin4AODnoDgBg&amp;psig=AFQjCNEtiDnN1s4oFHM4cLKcJ1UOcQHLqQ&amp;ust=1373642708357326" TargetMode="Externa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url?sa=i&amp;rct=j&amp;q=clear+vision&amp;source=images&amp;cd=&amp;cad=rja&amp;docid=zcar3DTGjw3c0M&amp;tbnid=D7TbsFF0X8_bvM:&amp;ved=0CAUQjRw&amp;url=http://www.metcalf-associates.com/what-is-your-leadership-vision/&amp;ei=vM7eUYmvFfin4AODnoDgBg&amp;psig=AFQjCNEtiDnN1s4oFHM4cLKcJ1UOcQHLqQ&amp;ust=1373642708357326" TargetMode="Externa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url?sa=i&amp;rct=j&amp;q=welcome+to+heaven&amp;source=images&amp;cd=&amp;cad=rja&amp;docid=r68hEeHow1KtBM&amp;tbnid=6TmhbkmVUU9RjM:&amp;ved=0CAUQjRw&amp;url=http://sacredspacefire.multiply.com/journal/item/132&amp;ei=_dUbUcfWOcep0AH36IHQBQ&amp;bvm=bv.42261806,d.dmQ&amp;psig=AFQjCNGpRiL-af6pJNHCpbMAVS1rgg_oLg&amp;ust=1360864969474547" TargetMode="Externa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url?sa=i&amp;rct=j&amp;q=glorified%2Bbody&amp;source=images&amp;cd=&amp;cad=rja&amp;docid=Hgq80p_flrmqvM&amp;tbnid=4HAt-AcSHr7VJM:&amp;ved=0CAUQjRw&amp;url=http://www.myspace.com/agape.ministries/photos/9214337&amp;ei=L9zhUYq_KtTF4AO3joHQBg&amp;bvm=bv.48705608,d.aWc&amp;psig=AFQjCNG5lxxOwtyNWJYhfRfXfNpSNcwGfQ&amp;ust=1373842831181428"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2F47EBC1-9F8E-48CA-9059-3AAC72853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5" y="0"/>
            <a:ext cx="12264055" cy="7010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048000"/>
            <a:ext cx="10972800" cy="1470025"/>
          </a:xfrm>
        </p:spPr>
        <p:txBody>
          <a:bodyPr>
            <a:noAutofit/>
          </a:bodyPr>
          <a:lstStyle/>
          <a:p>
            <a:r>
              <a:rPr lang="en-US" sz="6600" u="sng"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HEAVEN</a:t>
            </a:r>
            <a:r>
              <a:rPr lang="en-US" sz="66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 – AND </a:t>
            </a:r>
            <a:r>
              <a:rPr lang="en-US" sz="6600" u="sng"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YOU</a:t>
            </a:r>
            <a:r>
              <a:rPr lang="en-US" sz="66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virtueplus.com/uploads/201106/blurred-vision.jpg"/>
          <p:cNvPicPr>
            <a:picLocks noChangeAspect="1" noChangeArrowheads="1"/>
          </p:cNvPicPr>
          <p:nvPr/>
        </p:nvPicPr>
        <p:blipFill>
          <a:blip r:embed="rId3" cstate="print"/>
          <a:srcRect/>
          <a:stretch>
            <a:fillRect/>
          </a:stretch>
        </p:blipFill>
        <p:spPr bwMode="auto">
          <a:xfrm>
            <a:off x="0" y="-381000"/>
            <a:ext cx="12192000" cy="8280405"/>
          </a:xfrm>
          <a:prstGeom prst="rect">
            <a:avLst/>
          </a:prstGeom>
          <a:noFill/>
        </p:spPr>
      </p:pic>
      <p:sp>
        <p:nvSpPr>
          <p:cNvPr id="2" name="Title 1"/>
          <p:cNvSpPr>
            <a:spLocks noGrp="1"/>
          </p:cNvSpPr>
          <p:nvPr>
            <p:ph type="ctrTitle"/>
          </p:nvPr>
        </p:nvSpPr>
        <p:spPr>
          <a:xfrm>
            <a:off x="685800" y="1"/>
            <a:ext cx="10820400" cy="3600451"/>
          </a:xfrm>
        </p:spPr>
        <p:txBody>
          <a:bodyPr>
            <a:normAutofit/>
          </a:bodyPr>
          <a:lstStyle/>
          <a:p>
            <a:r>
              <a:rPr lang="en-US" sz="6000" dirty="0">
                <a:solidFill>
                  <a:srgbClr val="C00000"/>
                </a:solidFill>
                <a:effectLst>
                  <a:glow rad="101600">
                    <a:srgbClr val="FFFF00">
                      <a:alpha val="60000"/>
                    </a:srgbClr>
                  </a:glow>
                </a:effectLst>
                <a:latin typeface="Cooper Black" panose="0208090404030B020404" pitchFamily="18" charset="0"/>
              </a:rPr>
              <a:t>OUR BLURRED VISION:</a:t>
            </a:r>
            <a:br>
              <a:rPr lang="en-US" sz="6000" dirty="0">
                <a:solidFill>
                  <a:srgbClr val="C00000"/>
                </a:solidFill>
                <a:effectLst>
                  <a:glow rad="101600">
                    <a:srgbClr val="FFFF00">
                      <a:alpha val="60000"/>
                    </a:srgbClr>
                  </a:glow>
                </a:effectLst>
                <a:latin typeface="Cooper Black" panose="0208090404030B020404" pitchFamily="18" charset="0"/>
              </a:rPr>
            </a:br>
            <a:r>
              <a:rPr lang="en-US" sz="6000" dirty="0">
                <a:solidFill>
                  <a:srgbClr val="C00000"/>
                </a:solidFill>
                <a:effectLst>
                  <a:glow rad="101600">
                    <a:srgbClr val="FFFF00">
                      <a:alpha val="60000"/>
                    </a:srgbClr>
                  </a:glow>
                </a:effectLst>
                <a:latin typeface="Cooper Black" panose="0208090404030B020404" pitchFamily="18" charset="0"/>
              </a:rPr>
              <a:t>(Limited Existence)</a:t>
            </a:r>
          </a:p>
        </p:txBody>
      </p:sp>
      <p:sp>
        <p:nvSpPr>
          <p:cNvPr id="3" name="Subtitle 2"/>
          <p:cNvSpPr>
            <a:spLocks noGrp="1"/>
          </p:cNvSpPr>
          <p:nvPr>
            <p:ph type="subTitle" idx="1"/>
          </p:nvPr>
        </p:nvSpPr>
        <p:spPr>
          <a:xfrm>
            <a:off x="2286000" y="2971800"/>
            <a:ext cx="7620000" cy="2667000"/>
          </a:xfrm>
        </p:spPr>
        <p:txBody>
          <a:bodyPr>
            <a:noAutofit/>
          </a:bodyPr>
          <a:lstStyle/>
          <a:p>
            <a:r>
              <a:rPr lang="en-US" sz="5400" i="1" dirty="0">
                <a:ln>
                  <a:solidFill>
                    <a:srgbClr val="FFFF00"/>
                  </a:solidFill>
                </a:ln>
                <a:solidFill>
                  <a:schemeClr val="tx2"/>
                </a:solidFill>
                <a:effectLst>
                  <a:glow rad="101600">
                    <a:srgbClr val="FFFF00">
                      <a:alpha val="60000"/>
                    </a:srgbClr>
                  </a:glow>
                </a:effectLst>
                <a:latin typeface="Arial Black" panose="020B0A04020102020204" pitchFamily="34" charset="0"/>
              </a:rPr>
              <a:t>Darkened Sight</a:t>
            </a:r>
          </a:p>
        </p:txBody>
      </p:sp>
    </p:spTree>
    <p:custDataLst>
      <p:tags r:id="rId1"/>
    </p:custDataLst>
  </p:cSld>
  <p:clrMapOvr>
    <a:masterClrMapping/>
  </p:clrMapOvr>
  <p:transition spd="slow" advTm="520841">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466B86-CAE2-41DA-8DFB-B0F7C75228F4}"/>
              </a:ext>
            </a:extLst>
          </p:cNvPr>
          <p:cNvSpPr/>
          <p:nvPr/>
        </p:nvSpPr>
        <p:spPr>
          <a:xfrm>
            <a:off x="0" y="0"/>
            <a:ext cx="12192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0" y="0"/>
            <a:ext cx="914400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8674" name="Picture 2" descr="http://beingbob.files.wordpress.com/2009/11/hecomethclouds.gif">
            <a:hlinkClick r:id="rId2"/>
          </p:cNvPr>
          <p:cNvPicPr>
            <a:picLocks noChangeAspect="1" noChangeArrowheads="1"/>
          </p:cNvPicPr>
          <p:nvPr/>
        </p:nvPicPr>
        <p:blipFill>
          <a:blip r:embed="rId3" cstate="print"/>
          <a:srcRect/>
          <a:stretch>
            <a:fillRect/>
          </a:stretch>
        </p:blipFill>
        <p:spPr bwMode="auto">
          <a:xfrm>
            <a:off x="1524001" y="0"/>
            <a:ext cx="3552825" cy="4238626"/>
          </a:xfrm>
          <a:prstGeom prst="rect">
            <a:avLst/>
          </a:prstGeom>
          <a:noFill/>
        </p:spPr>
      </p:pic>
      <p:pic>
        <p:nvPicPr>
          <p:cNvPr id="28676" name="Picture 4" descr="http://ubdavid.org/advanced/way-to-heaven/graphics/8_saints-in-heaven-jesus-throne.jpg">
            <a:hlinkClick r:id="rId4"/>
          </p:cNvPr>
          <p:cNvPicPr>
            <a:picLocks noChangeAspect="1" noChangeArrowheads="1"/>
          </p:cNvPicPr>
          <p:nvPr/>
        </p:nvPicPr>
        <p:blipFill>
          <a:blip r:embed="rId5" cstate="print"/>
          <a:srcRect/>
          <a:stretch>
            <a:fillRect/>
          </a:stretch>
        </p:blipFill>
        <p:spPr bwMode="auto">
          <a:xfrm>
            <a:off x="5029200" y="-1371600"/>
            <a:ext cx="5638800" cy="5181600"/>
          </a:xfrm>
          <a:prstGeom prst="rect">
            <a:avLst/>
          </a:prstGeom>
          <a:noFill/>
        </p:spPr>
      </p:pic>
      <p:pic>
        <p:nvPicPr>
          <p:cNvPr id="28678" name="Picture 6" descr="http://i246.photobucket.com/albums/gg90/Forpseven/newjerusalem2.jpg">
            <a:hlinkClick r:id="rId6"/>
          </p:cNvPr>
          <p:cNvPicPr>
            <a:picLocks noChangeAspect="1" noChangeArrowheads="1"/>
          </p:cNvPicPr>
          <p:nvPr/>
        </p:nvPicPr>
        <p:blipFill>
          <a:blip r:embed="rId7" cstate="print"/>
          <a:srcRect/>
          <a:stretch>
            <a:fillRect/>
          </a:stretch>
        </p:blipFill>
        <p:spPr bwMode="auto">
          <a:xfrm>
            <a:off x="1524000" y="3505200"/>
            <a:ext cx="4762500" cy="3352800"/>
          </a:xfrm>
          <a:prstGeom prst="rect">
            <a:avLst/>
          </a:prstGeom>
          <a:noFill/>
        </p:spPr>
      </p:pic>
      <p:pic>
        <p:nvPicPr>
          <p:cNvPr id="28680" name="Picture 8" descr="http://www.sermoncentral.com/Images/Sermon-Still-Background-Sets/T/r/Still-Background-Set-Treasures-in-Heaven_slide1_390x294.jpg">
            <a:hlinkClick r:id="rId8"/>
          </p:cNvPr>
          <p:cNvPicPr>
            <a:picLocks noChangeAspect="1" noChangeArrowheads="1"/>
          </p:cNvPicPr>
          <p:nvPr/>
        </p:nvPicPr>
        <p:blipFill>
          <a:blip r:embed="rId9" cstate="print"/>
          <a:srcRect/>
          <a:stretch>
            <a:fillRect/>
          </a:stretch>
        </p:blipFill>
        <p:spPr bwMode="auto">
          <a:xfrm>
            <a:off x="6248400" y="3505200"/>
            <a:ext cx="4478055" cy="3352800"/>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ssolve">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dissolve">
                                      <p:cBhvr>
                                        <p:cTn id="17" dur="500"/>
                                        <p:tgtEl>
                                          <p:spTgt spid="286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dissolve">
                                      <p:cBhvr>
                                        <p:cTn id="2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iritlessons.com/Documents/7_Jovenes/new_jerusalem.jpg">
            <a:hlinkClick r:id="rId2"/>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304801"/>
            <a:ext cx="7772400" cy="762000"/>
          </a:xfrm>
        </p:spPr>
        <p:txBody>
          <a:bodyPr/>
          <a:lstStyle/>
          <a:p>
            <a:r>
              <a:rPr lang="en-US" b="1" dirty="0">
                <a:effectLst>
                  <a:glow rad="101600">
                    <a:srgbClr val="FFFF00">
                      <a:alpha val="60000"/>
                    </a:srgbClr>
                  </a:glow>
                </a:effectLst>
              </a:rPr>
              <a:t>Dr Henry Morris</a:t>
            </a:r>
          </a:p>
        </p:txBody>
      </p:sp>
      <p:sp>
        <p:nvSpPr>
          <p:cNvPr id="3" name="Subtitle 2"/>
          <p:cNvSpPr>
            <a:spLocks noGrp="1"/>
          </p:cNvSpPr>
          <p:nvPr>
            <p:ph type="subTitle" idx="1"/>
          </p:nvPr>
        </p:nvSpPr>
        <p:spPr>
          <a:xfrm>
            <a:off x="914400" y="1371600"/>
            <a:ext cx="10439400" cy="5105400"/>
          </a:xfrm>
        </p:spPr>
        <p:txBody>
          <a:bodyPr>
            <a:normAutofit/>
          </a:bodyPr>
          <a:lstStyle/>
          <a:p>
            <a:r>
              <a:rPr lang="en-US" sz="4400" dirty="0">
                <a:ln>
                  <a:solidFill>
                    <a:sysClr val="windowText" lastClr="000000"/>
                  </a:solidFill>
                </a:ln>
                <a:solidFill>
                  <a:schemeClr val="bg1"/>
                </a:solidFill>
                <a:effectLst>
                  <a:glow rad="101600">
                    <a:schemeClr val="tx1">
                      <a:alpha val="60000"/>
                    </a:schemeClr>
                  </a:glow>
                </a:effectLst>
                <a:latin typeface="Arial Black" pitchFamily="34" charset="0"/>
              </a:rPr>
              <a:t>Space available for the redeemed:</a:t>
            </a:r>
          </a:p>
          <a:p>
            <a:r>
              <a:rPr lang="en-US" sz="4400" dirty="0">
                <a:ln>
                  <a:solidFill>
                    <a:sysClr val="windowText" lastClr="000000"/>
                  </a:solidFill>
                </a:ln>
                <a:solidFill>
                  <a:srgbClr val="FFFF00"/>
                </a:solidFill>
                <a:effectLst>
                  <a:glow rad="101600">
                    <a:schemeClr val="tx1">
                      <a:alpha val="60000"/>
                    </a:schemeClr>
                  </a:glow>
                </a:effectLst>
                <a:latin typeface="Arial Black" pitchFamily="34" charset="0"/>
              </a:rPr>
              <a:t>1.  Need to accommodate 20 billion people</a:t>
            </a:r>
          </a:p>
          <a:p>
            <a:pPr marL="514350" indent="-514350">
              <a:buAutoNum type="arabicPeriod" startAt="2"/>
            </a:pPr>
            <a:r>
              <a:rPr lang="en-US" sz="4400" dirty="0">
                <a:ln>
                  <a:solidFill>
                    <a:sysClr val="windowText" lastClr="000000"/>
                  </a:solidFill>
                </a:ln>
                <a:solidFill>
                  <a:srgbClr val="FFFF00"/>
                </a:solidFill>
                <a:effectLst>
                  <a:glow rad="101600">
                    <a:schemeClr val="tx1">
                      <a:alpha val="60000"/>
                    </a:schemeClr>
                  </a:glow>
                </a:effectLst>
                <a:latin typeface="Arial Black" pitchFamily="34" charset="0"/>
              </a:rPr>
              <a:t> Only 25% of total area will be our mansions.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iritlessons.com/Documents/7_Jovenes/new_jerusalem.jpg">
            <a:hlinkClick r:id="rId2"/>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209800" y="304801"/>
            <a:ext cx="7772400" cy="762000"/>
          </a:xfrm>
        </p:spPr>
        <p:txBody>
          <a:bodyPr/>
          <a:lstStyle/>
          <a:p>
            <a:r>
              <a:rPr lang="en-US" b="1" dirty="0">
                <a:effectLst>
                  <a:glow rad="101600">
                    <a:srgbClr val="FFFF00">
                      <a:alpha val="60000"/>
                    </a:srgbClr>
                  </a:glow>
                </a:effectLst>
              </a:rPr>
              <a:t>Dr Henry Morris</a:t>
            </a:r>
          </a:p>
        </p:txBody>
      </p:sp>
      <p:sp>
        <p:nvSpPr>
          <p:cNvPr id="3" name="Subtitle 2"/>
          <p:cNvSpPr>
            <a:spLocks noGrp="1"/>
          </p:cNvSpPr>
          <p:nvPr>
            <p:ph type="subTitle" idx="1"/>
          </p:nvPr>
        </p:nvSpPr>
        <p:spPr>
          <a:xfrm>
            <a:off x="838200" y="1143000"/>
            <a:ext cx="10515600" cy="5486400"/>
          </a:xfrm>
        </p:spPr>
        <p:txBody>
          <a:bodyPr>
            <a:noAutofit/>
          </a:bodyPr>
          <a:lstStyle/>
          <a:p>
            <a:pPr marL="514350" indent="-514350"/>
            <a:r>
              <a:rPr lang="en-US" sz="4800" dirty="0">
                <a:ln>
                  <a:solidFill>
                    <a:sysClr val="windowText" lastClr="000000"/>
                  </a:solidFill>
                </a:ln>
                <a:solidFill>
                  <a:srgbClr val="FFFF00"/>
                </a:solidFill>
                <a:effectLst>
                  <a:glow rad="101600">
                    <a:schemeClr val="tx1">
                      <a:alpha val="60000"/>
                    </a:schemeClr>
                  </a:glow>
                </a:effectLst>
                <a:latin typeface="Arial Black" pitchFamily="34" charset="0"/>
              </a:rPr>
              <a:t>3. The remainder will be designated for streets, parks and public </a:t>
            </a:r>
            <a:r>
              <a:rPr lang="en-US" sz="4800" dirty="0" err="1">
                <a:ln>
                  <a:solidFill>
                    <a:sysClr val="windowText" lastClr="000000"/>
                  </a:solidFill>
                </a:ln>
                <a:solidFill>
                  <a:srgbClr val="FFFF00"/>
                </a:solidFill>
                <a:effectLst>
                  <a:glow rad="101600">
                    <a:schemeClr val="tx1">
                      <a:alpha val="60000"/>
                    </a:schemeClr>
                  </a:glow>
                </a:effectLst>
                <a:latin typeface="Arial Black" pitchFamily="34" charset="0"/>
              </a:rPr>
              <a:t>bldgs</a:t>
            </a:r>
            <a:r>
              <a:rPr lang="en-US" sz="4800" dirty="0">
                <a:ln>
                  <a:solidFill>
                    <a:sysClr val="windowText" lastClr="000000"/>
                  </a:solidFill>
                </a:ln>
                <a:solidFill>
                  <a:srgbClr val="FFFF00"/>
                </a:solidFill>
                <a:effectLst>
                  <a:glow rad="101600">
                    <a:schemeClr val="tx1">
                      <a:alpha val="60000"/>
                    </a:schemeClr>
                  </a:glow>
                </a:effectLst>
                <a:latin typeface="Arial Black" pitchFamily="34" charset="0"/>
              </a:rPr>
              <a:t>.</a:t>
            </a:r>
          </a:p>
          <a:p>
            <a:pPr marL="514350" indent="-514350"/>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Average size of each residence = 75 acres!!!!!!!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hollywoodreporter.com/sites/default/files/2011/06/spelling_mansion_2011_a_l.jpg">
            <a:hlinkClick r:id="rId2"/>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2133600" y="838201"/>
            <a:ext cx="7772400" cy="1470025"/>
          </a:xfrm>
        </p:spPr>
        <p:txBody>
          <a:bodyPr>
            <a:normAutofit/>
          </a:bodyPr>
          <a:lstStyle/>
          <a:p>
            <a:r>
              <a:rPr lang="en-US" sz="6600"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Greek: MONE =</a:t>
            </a:r>
          </a:p>
        </p:txBody>
      </p:sp>
      <p:sp>
        <p:nvSpPr>
          <p:cNvPr id="3" name="Subtitle 2"/>
          <p:cNvSpPr>
            <a:spLocks noGrp="1"/>
          </p:cNvSpPr>
          <p:nvPr>
            <p:ph type="subTitle" idx="1"/>
          </p:nvPr>
        </p:nvSpPr>
        <p:spPr>
          <a:xfrm>
            <a:off x="990600" y="2590800"/>
            <a:ext cx="10134600" cy="3200400"/>
          </a:xfrm>
        </p:spPr>
        <p:txBody>
          <a:bodyPr>
            <a:noAutofit/>
          </a:bodyPr>
          <a:lstStyle/>
          <a:p>
            <a:r>
              <a:rPr lang="en-US" sz="66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MANSE, ESTATE, </a:t>
            </a:r>
            <a:r>
              <a:rPr lang="en-US" sz="66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a:t>
            </a:r>
            <a:r>
              <a:rPr lang="en-US" sz="6600" i="1" u="sng"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MANSION”!  (KJB)</a:t>
            </a:r>
          </a:p>
        </p:txBody>
      </p:sp>
      <p:sp>
        <p:nvSpPr>
          <p:cNvPr id="5" name="TextBox 4"/>
          <p:cNvSpPr txBox="1"/>
          <p:nvPr/>
        </p:nvSpPr>
        <p:spPr>
          <a:xfrm>
            <a:off x="8229600" y="330369"/>
            <a:ext cx="1143000" cy="1015663"/>
          </a:xfrm>
          <a:prstGeom prst="rect">
            <a:avLst/>
          </a:prstGeom>
          <a:noFill/>
        </p:spPr>
        <p:txBody>
          <a:bodyPr wrap="square" rtlCol="0">
            <a:spAutoFit/>
          </a:bodyPr>
          <a:lstStyle/>
          <a:p>
            <a:r>
              <a:rPr lang="en-US" sz="6000" dirty="0">
                <a:ln>
                  <a:solidFill>
                    <a:sysClr val="windowText" lastClr="000000"/>
                  </a:solidFill>
                </a:ln>
                <a:solidFill>
                  <a:srgbClr val="FFFF00"/>
                </a:solidFill>
                <a:effectLst>
                  <a:glow rad="228600">
                    <a:schemeClr val="accent3">
                      <a:satMod val="175000"/>
                      <a:alpha val="40000"/>
                    </a:schemeClr>
                  </a:glow>
                </a:effectLst>
                <a:latin typeface="Accent" pitchFamily="2"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lide(fromBottom)">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virtueplus.com/uploads/201106/blurred-vision.jpg"/>
          <p:cNvPicPr>
            <a:picLocks noChangeAspect="1" noChangeArrowheads="1"/>
          </p:cNvPicPr>
          <p:nvPr/>
        </p:nvPicPr>
        <p:blipFill>
          <a:blip r:embed="rId3" cstate="print"/>
          <a:srcRect/>
          <a:stretch>
            <a:fillRect/>
          </a:stretch>
        </p:blipFill>
        <p:spPr bwMode="auto">
          <a:xfrm>
            <a:off x="0" y="-381000"/>
            <a:ext cx="12192000" cy="8280405"/>
          </a:xfrm>
          <a:prstGeom prst="rect">
            <a:avLst/>
          </a:prstGeom>
          <a:noFill/>
        </p:spPr>
      </p:pic>
      <p:sp>
        <p:nvSpPr>
          <p:cNvPr id="2" name="Title 1"/>
          <p:cNvSpPr>
            <a:spLocks noGrp="1"/>
          </p:cNvSpPr>
          <p:nvPr>
            <p:ph type="ctrTitle"/>
          </p:nvPr>
        </p:nvSpPr>
        <p:spPr>
          <a:xfrm>
            <a:off x="609600" y="1"/>
            <a:ext cx="10896600" cy="3600451"/>
          </a:xfrm>
        </p:spPr>
        <p:txBody>
          <a:bodyPr>
            <a:normAutofit/>
          </a:bodyPr>
          <a:lstStyle/>
          <a:p>
            <a:r>
              <a:rPr lang="en-US" sz="6000" dirty="0">
                <a:solidFill>
                  <a:srgbClr val="C00000"/>
                </a:solidFill>
                <a:effectLst>
                  <a:glow rad="101600">
                    <a:srgbClr val="FFFF00">
                      <a:alpha val="60000"/>
                    </a:srgbClr>
                  </a:glow>
                </a:effectLst>
                <a:latin typeface="Cooper Black" panose="0208090404030B020404" pitchFamily="18" charset="0"/>
              </a:rPr>
              <a:t>OUR BLURRED VISION:</a:t>
            </a:r>
            <a:br>
              <a:rPr lang="en-US" sz="6000" dirty="0">
                <a:solidFill>
                  <a:srgbClr val="C00000"/>
                </a:solidFill>
                <a:effectLst>
                  <a:glow rad="101600">
                    <a:srgbClr val="FFFF00">
                      <a:alpha val="60000"/>
                    </a:srgbClr>
                  </a:glow>
                </a:effectLst>
                <a:latin typeface="Cooper Black" panose="0208090404030B020404" pitchFamily="18" charset="0"/>
              </a:rPr>
            </a:br>
            <a:r>
              <a:rPr lang="en-US" sz="6000" dirty="0">
                <a:solidFill>
                  <a:srgbClr val="C00000"/>
                </a:solidFill>
                <a:effectLst>
                  <a:glow rad="101600">
                    <a:srgbClr val="FFFF00">
                      <a:alpha val="60000"/>
                    </a:srgbClr>
                  </a:glow>
                </a:effectLst>
                <a:latin typeface="Cooper Black" panose="0208090404030B020404" pitchFamily="18" charset="0"/>
              </a:rPr>
              <a:t>(Limited Existence)</a:t>
            </a:r>
          </a:p>
        </p:txBody>
      </p:sp>
      <p:sp>
        <p:nvSpPr>
          <p:cNvPr id="3" name="Subtitle 2"/>
          <p:cNvSpPr>
            <a:spLocks noGrp="1"/>
          </p:cNvSpPr>
          <p:nvPr>
            <p:ph type="subTitle" idx="1"/>
          </p:nvPr>
        </p:nvSpPr>
        <p:spPr>
          <a:xfrm>
            <a:off x="2286000" y="2971800"/>
            <a:ext cx="7620000" cy="2667000"/>
          </a:xfrm>
        </p:spPr>
        <p:txBody>
          <a:bodyPr>
            <a:noAutofit/>
          </a:bodyPr>
          <a:lstStyle/>
          <a:p>
            <a:r>
              <a:rPr lang="en-US" sz="5400" i="1" dirty="0">
                <a:ln>
                  <a:solidFill>
                    <a:srgbClr val="FFFF00"/>
                  </a:solidFill>
                </a:ln>
                <a:solidFill>
                  <a:schemeClr val="tx2"/>
                </a:solidFill>
                <a:effectLst>
                  <a:glow rad="101600">
                    <a:srgbClr val="FFFF00">
                      <a:alpha val="60000"/>
                    </a:srgbClr>
                  </a:glow>
                </a:effectLst>
                <a:latin typeface="Arial Black" panose="020B0A04020102020204" pitchFamily="34" charset="0"/>
              </a:rPr>
              <a:t>Darkened Sight</a:t>
            </a:r>
          </a:p>
          <a:p>
            <a:r>
              <a:rPr lang="en-US" sz="5400" i="1" dirty="0">
                <a:ln>
                  <a:solidFill>
                    <a:srgbClr val="FFFF00"/>
                  </a:solidFill>
                </a:ln>
                <a:solidFill>
                  <a:schemeClr val="tx2"/>
                </a:solidFill>
                <a:effectLst>
                  <a:glow rad="101600">
                    <a:srgbClr val="FFFF00">
                      <a:alpha val="60000"/>
                    </a:srgbClr>
                  </a:glow>
                </a:effectLst>
                <a:latin typeface="Arial Black" panose="020B0A04020102020204" pitchFamily="34" charset="0"/>
              </a:rPr>
              <a:t>Darkened Imagination</a:t>
            </a:r>
          </a:p>
        </p:txBody>
      </p:sp>
    </p:spTree>
    <p:custDataLst>
      <p:tags r:id="rId1"/>
    </p:custDataLst>
  </p:cSld>
  <p:clrMapOvr>
    <a:masterClrMapping/>
  </p:clrMapOvr>
  <p:transition spd="slow" advTm="520841">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ethelfc.com/mediafiles/l3-becoming-like-christ.jpg"/>
          <p:cNvPicPr>
            <a:picLocks noChangeAspect="1" noChangeArrowheads="1"/>
          </p:cNvPicPr>
          <p:nvPr/>
        </p:nvPicPr>
        <p:blipFill>
          <a:blip r:embed="rId3" cstate="print"/>
          <a:srcRect/>
          <a:stretch>
            <a:fillRect/>
          </a:stretch>
        </p:blipFill>
        <p:spPr bwMode="auto">
          <a:xfrm>
            <a:off x="0" y="0"/>
            <a:ext cx="12192000" cy="7924800"/>
          </a:xfrm>
          <a:prstGeom prst="rect">
            <a:avLst/>
          </a:prstGeom>
          <a:noFill/>
        </p:spPr>
      </p:pic>
      <p:sp>
        <p:nvSpPr>
          <p:cNvPr id="2" name="Title 1"/>
          <p:cNvSpPr>
            <a:spLocks noGrp="1"/>
          </p:cNvSpPr>
          <p:nvPr>
            <p:ph type="ctrTitle"/>
          </p:nvPr>
        </p:nvSpPr>
        <p:spPr>
          <a:xfrm>
            <a:off x="609600" y="533400"/>
            <a:ext cx="10972800" cy="3600451"/>
          </a:xfrm>
        </p:spPr>
        <p:txBody>
          <a:bodyPr>
            <a:normAutofit/>
          </a:bodyPr>
          <a:lstStyle/>
          <a:p>
            <a: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t>OUR BLESSED VICTORY:</a:t>
            </a:r>
            <a:b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br>
            <a: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t>(Unlimited Potential)</a:t>
            </a:r>
          </a:p>
        </p:txBody>
      </p:sp>
      <p:sp>
        <p:nvSpPr>
          <p:cNvPr id="3" name="Subtitle 2"/>
          <p:cNvSpPr>
            <a:spLocks noGrp="1"/>
          </p:cNvSpPr>
          <p:nvPr>
            <p:ph type="subTitle" idx="1"/>
          </p:nvPr>
        </p:nvSpPr>
        <p:spPr>
          <a:xfrm>
            <a:off x="2286000" y="3429000"/>
            <a:ext cx="7620000" cy="2667000"/>
          </a:xfrm>
        </p:spPr>
        <p:txBody>
          <a:bodyPr>
            <a:noAutofit/>
          </a:bodyPr>
          <a:lstStyle/>
          <a:p>
            <a:r>
              <a:rPr lang="en-US" sz="5400" i="1" dirty="0">
                <a:ln>
                  <a:solidFill>
                    <a:srgbClr val="FFFF00"/>
                  </a:solidFill>
                </a:ln>
                <a:solidFill>
                  <a:schemeClr val="tx2"/>
                </a:solidFill>
                <a:effectLst>
                  <a:glow rad="101600">
                    <a:srgbClr val="FFFF00">
                      <a:alpha val="60000"/>
                    </a:srgbClr>
                  </a:glow>
                </a:effectLst>
                <a:latin typeface="Arial Black" panose="020B0A04020102020204" pitchFamily="34" charset="0"/>
              </a:rPr>
              <a:t>His Appearance</a:t>
            </a:r>
          </a:p>
        </p:txBody>
      </p:sp>
    </p:spTree>
    <p:custDataLst>
      <p:tags r:id="rId1"/>
    </p:custDataLst>
  </p:cSld>
  <p:clrMapOvr>
    <a:masterClrMapping/>
  </p:clrMapOvr>
  <p:transition spd="slow" advTm="474039">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ible background images">
            <a:extLst>
              <a:ext uri="{FF2B5EF4-FFF2-40B4-BE49-F238E27FC236}">
                <a16:creationId xmlns:a16="http://schemas.microsoft.com/office/drawing/2014/main" id="{30DCED97-940C-41B0-85C9-F7815E402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ytescout.com/images/examples/bytescoutpdf/circle.png"/>
          <p:cNvPicPr>
            <a:picLocks noChangeAspect="1" noChangeArrowheads="1"/>
          </p:cNvPicPr>
          <p:nvPr/>
        </p:nvPicPr>
        <p:blipFill>
          <a:blip r:embed="rId3" cstate="print"/>
          <a:srcRect/>
          <a:stretch>
            <a:fillRect/>
          </a:stretch>
        </p:blipFill>
        <p:spPr bwMode="auto">
          <a:xfrm>
            <a:off x="3352800" y="2209800"/>
            <a:ext cx="926500" cy="914400"/>
          </a:xfrm>
          <a:prstGeom prst="rect">
            <a:avLst/>
          </a:prstGeom>
          <a:noFill/>
        </p:spPr>
      </p:pic>
      <p:sp>
        <p:nvSpPr>
          <p:cNvPr id="2" name="Title 1"/>
          <p:cNvSpPr>
            <a:spLocks noGrp="1"/>
          </p:cNvSpPr>
          <p:nvPr>
            <p:ph type="ctrTitle"/>
          </p:nvPr>
        </p:nvSpPr>
        <p:spPr>
          <a:xfrm>
            <a:off x="304800" y="1447800"/>
            <a:ext cx="11125200" cy="4876800"/>
          </a:xfrm>
        </p:spPr>
        <p:txBody>
          <a:bodyPr>
            <a:noAutofit/>
          </a:bodyPr>
          <a:lstStyle/>
          <a:p>
            <a:r>
              <a:rPr lang="en-US" sz="5400" b="1" dirty="0">
                <a:ln>
                  <a:solidFill>
                    <a:schemeClr val="tx1"/>
                  </a:solidFill>
                </a:ln>
                <a:solidFill>
                  <a:srgbClr val="FFFF00"/>
                </a:solidFill>
                <a:effectLst>
                  <a:glow rad="101600">
                    <a:schemeClr val="tx1">
                      <a:alpha val="60000"/>
                    </a:schemeClr>
                  </a:glow>
                </a:effectLst>
                <a:latin typeface="Arial Black" pitchFamily="34" charset="0"/>
              </a:rPr>
              <a:t>Looking for that </a:t>
            </a:r>
            <a:r>
              <a:rPr lang="en-US" sz="5400" b="1" dirty="0">
                <a:ln>
                  <a:solidFill>
                    <a:schemeClr val="tx1"/>
                  </a:solidFill>
                </a:ln>
                <a:solidFill>
                  <a:srgbClr val="00FFFF"/>
                </a:solidFill>
                <a:effectLst>
                  <a:glow rad="101600">
                    <a:schemeClr val="tx1">
                      <a:alpha val="60000"/>
                    </a:schemeClr>
                  </a:glow>
                </a:effectLst>
                <a:latin typeface="Arial Black" pitchFamily="34" charset="0"/>
              </a:rPr>
              <a:t>blessed hope </a:t>
            </a:r>
            <a:r>
              <a:rPr lang="en-US" sz="5400" b="1" dirty="0">
                <a:ln>
                  <a:solidFill>
                    <a:schemeClr val="tx1"/>
                  </a:solidFill>
                </a:ln>
                <a:solidFill>
                  <a:schemeClr val="bg1"/>
                </a:solidFill>
                <a:effectLst>
                  <a:glow rad="101600">
                    <a:schemeClr val="tx1">
                      <a:alpha val="60000"/>
                    </a:schemeClr>
                  </a:glow>
                </a:effectLst>
                <a:latin typeface="Arial Black" pitchFamily="34" charset="0"/>
              </a:rPr>
              <a:t>, </a:t>
            </a:r>
            <a:r>
              <a:rPr lang="en-US" sz="5400" b="1" dirty="0">
                <a:ln>
                  <a:solidFill>
                    <a:schemeClr val="tx1"/>
                  </a:solidFill>
                </a:ln>
                <a:solidFill>
                  <a:srgbClr val="FFFF00"/>
                </a:solidFill>
                <a:effectLst>
                  <a:glow rad="101600">
                    <a:schemeClr val="tx1">
                      <a:alpha val="60000"/>
                    </a:schemeClr>
                  </a:glow>
                </a:effectLst>
                <a:latin typeface="Arial Black" pitchFamily="34" charset="0"/>
              </a:rPr>
              <a:t>and the </a:t>
            </a:r>
            <a:r>
              <a:rPr lang="en-US" sz="5400" b="1" dirty="0">
                <a:ln>
                  <a:solidFill>
                    <a:schemeClr val="tx1"/>
                  </a:solidFill>
                </a:ln>
                <a:solidFill>
                  <a:srgbClr val="00FFFF"/>
                </a:solidFill>
                <a:effectLst>
                  <a:glow rad="101600">
                    <a:schemeClr val="tx1">
                      <a:alpha val="60000"/>
                    </a:schemeClr>
                  </a:glow>
                </a:effectLst>
                <a:latin typeface="Arial Black" pitchFamily="34" charset="0"/>
              </a:rPr>
              <a:t>glorious appearing </a:t>
            </a:r>
            <a:r>
              <a:rPr lang="en-US" sz="5400" b="1" dirty="0">
                <a:ln>
                  <a:solidFill>
                    <a:schemeClr val="tx1"/>
                  </a:solidFill>
                </a:ln>
                <a:solidFill>
                  <a:srgbClr val="FFFF00"/>
                </a:solidFill>
                <a:effectLst>
                  <a:glow rad="101600">
                    <a:schemeClr val="tx1">
                      <a:alpha val="60000"/>
                    </a:schemeClr>
                  </a:glow>
                </a:effectLst>
                <a:latin typeface="Arial Black" pitchFamily="34" charset="0"/>
              </a:rPr>
              <a:t>of the great God and our Savior Jesus Christ…</a:t>
            </a:r>
            <a:br>
              <a:rPr lang="en-US" sz="4800" b="1" dirty="0">
                <a:ln>
                  <a:solidFill>
                    <a:schemeClr val="tx1"/>
                  </a:solidFill>
                </a:ln>
                <a:solidFill>
                  <a:srgbClr val="FFFF00"/>
                </a:solidFill>
                <a:effectLst>
                  <a:glow rad="101600">
                    <a:schemeClr val="tx1">
                      <a:alpha val="60000"/>
                    </a:schemeClr>
                  </a:glow>
                </a:effectLst>
                <a:latin typeface="Arial Black" pitchFamily="34" charset="0"/>
              </a:rPr>
            </a:br>
            <a:r>
              <a:rPr lang="en-US" sz="3600" b="1" dirty="0">
                <a:ln>
                  <a:solidFill>
                    <a:schemeClr val="tx1"/>
                  </a:solidFill>
                </a:ln>
                <a:solidFill>
                  <a:srgbClr val="FFFF00"/>
                </a:solidFill>
                <a:effectLst>
                  <a:glow rad="101600">
                    <a:schemeClr val="tx1">
                      <a:alpha val="60000"/>
                    </a:schemeClr>
                  </a:glow>
                </a:effectLst>
                <a:latin typeface="Arial Black" pitchFamily="34" charset="0"/>
              </a:rPr>
              <a:t>Titus 2:13</a:t>
            </a:r>
            <a:br>
              <a:rPr lang="en-US" sz="4800" dirty="0">
                <a:solidFill>
                  <a:srgbClr val="FFFF00"/>
                </a:solidFill>
              </a:rPr>
            </a:br>
            <a:endParaRPr lang="en-US" sz="4800" dirty="0">
              <a:solidFill>
                <a:srgbClr val="FFFF00"/>
              </a:solidFill>
            </a:endParaRPr>
          </a:p>
        </p:txBody>
      </p:sp>
    </p:spTree>
    <p:extLst>
      <p:ext uri="{BB962C8B-B14F-4D97-AF65-F5344CB8AC3E}">
        <p14:creationId xmlns:p14="http://schemas.microsoft.com/office/powerpoint/2010/main" val="41939923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ethelfc.com/mediafiles/l3-becoming-like-christ.jpg"/>
          <p:cNvPicPr>
            <a:picLocks noChangeAspect="1" noChangeArrowheads="1"/>
          </p:cNvPicPr>
          <p:nvPr/>
        </p:nvPicPr>
        <p:blipFill>
          <a:blip r:embed="rId3" cstate="print"/>
          <a:srcRect/>
          <a:stretch>
            <a:fillRect/>
          </a:stretch>
        </p:blipFill>
        <p:spPr bwMode="auto">
          <a:xfrm>
            <a:off x="-76200" y="0"/>
            <a:ext cx="12192000" cy="8305800"/>
          </a:xfrm>
          <a:prstGeom prst="rect">
            <a:avLst/>
          </a:prstGeom>
          <a:noFill/>
        </p:spPr>
      </p:pic>
      <p:sp>
        <p:nvSpPr>
          <p:cNvPr id="2" name="Title 1"/>
          <p:cNvSpPr>
            <a:spLocks noGrp="1"/>
          </p:cNvSpPr>
          <p:nvPr>
            <p:ph type="ctrTitle"/>
          </p:nvPr>
        </p:nvSpPr>
        <p:spPr>
          <a:xfrm>
            <a:off x="609600" y="294640"/>
            <a:ext cx="10972800" cy="3600451"/>
          </a:xfrm>
        </p:spPr>
        <p:txBody>
          <a:bodyPr>
            <a:normAutofit/>
          </a:bodyPr>
          <a:lstStyle/>
          <a:p>
            <a: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t>OUR BLESSED VICTORY:</a:t>
            </a:r>
            <a:b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br>
            <a:r>
              <a:rPr lang="en-US" sz="6000" dirty="0">
                <a:ln>
                  <a:solidFill>
                    <a:schemeClr val="tx1"/>
                  </a:solidFill>
                </a:ln>
                <a:solidFill>
                  <a:srgbClr val="00FFFF"/>
                </a:solidFill>
                <a:effectLst>
                  <a:glow rad="101600">
                    <a:schemeClr val="tx1">
                      <a:alpha val="60000"/>
                    </a:schemeClr>
                  </a:glow>
                </a:effectLst>
                <a:latin typeface="Cooper Black" panose="0208090404030B020404" pitchFamily="18" charset="0"/>
              </a:rPr>
              <a:t>(Unlimited Potential)</a:t>
            </a:r>
          </a:p>
        </p:txBody>
      </p:sp>
      <p:sp>
        <p:nvSpPr>
          <p:cNvPr id="3" name="Subtitle 2"/>
          <p:cNvSpPr>
            <a:spLocks noGrp="1"/>
          </p:cNvSpPr>
          <p:nvPr>
            <p:ph type="subTitle" idx="1"/>
          </p:nvPr>
        </p:nvSpPr>
        <p:spPr>
          <a:xfrm>
            <a:off x="2286000" y="2971800"/>
            <a:ext cx="7620000" cy="2667000"/>
          </a:xfrm>
        </p:spPr>
        <p:txBody>
          <a:bodyPr>
            <a:noAutofit/>
          </a:bodyPr>
          <a:lstStyle/>
          <a:p>
            <a:r>
              <a:rPr lang="en-US" sz="5400" i="1" dirty="0">
                <a:ln>
                  <a:solidFill>
                    <a:srgbClr val="FFFF00"/>
                  </a:solidFill>
                </a:ln>
                <a:solidFill>
                  <a:schemeClr val="tx2"/>
                </a:solidFill>
                <a:effectLst>
                  <a:glow rad="101600">
                    <a:srgbClr val="FFFF00">
                      <a:alpha val="60000"/>
                    </a:srgbClr>
                  </a:glow>
                </a:effectLst>
                <a:latin typeface="Cooper Black" panose="0208090404030B020404" pitchFamily="18" charset="0"/>
              </a:rPr>
              <a:t>His Appearance</a:t>
            </a:r>
          </a:p>
          <a:p>
            <a:r>
              <a:rPr lang="en-US" sz="5400" i="1" dirty="0">
                <a:ln>
                  <a:solidFill>
                    <a:srgbClr val="FFFF00"/>
                  </a:solidFill>
                </a:ln>
                <a:solidFill>
                  <a:schemeClr val="tx2"/>
                </a:solidFill>
                <a:effectLst>
                  <a:glow rad="101600">
                    <a:srgbClr val="FFFF00">
                      <a:alpha val="60000"/>
                    </a:srgbClr>
                  </a:glow>
                </a:effectLst>
                <a:latin typeface="Cooper Black" panose="0208090404030B020404" pitchFamily="18" charset="0"/>
              </a:rPr>
              <a:t>Our Appearance</a:t>
            </a:r>
          </a:p>
          <a:p>
            <a:r>
              <a:rPr lang="en-US" sz="5400" i="1" dirty="0">
                <a:ln>
                  <a:solidFill>
                    <a:srgbClr val="FFFF00"/>
                  </a:solidFill>
                </a:ln>
                <a:solidFill>
                  <a:schemeClr val="tx2"/>
                </a:solidFill>
                <a:effectLst>
                  <a:glow rad="101600">
                    <a:srgbClr val="FFFF00">
                      <a:alpha val="60000"/>
                    </a:srgbClr>
                  </a:glow>
                </a:effectLst>
                <a:latin typeface="Cooper Black" panose="0208090404030B020404" pitchFamily="18" charset="0"/>
              </a:rPr>
              <a:t>“…like Him”</a:t>
            </a:r>
          </a:p>
        </p:txBody>
      </p:sp>
    </p:spTree>
    <p:custDataLst>
      <p:tags r:id="rId1"/>
    </p:custDataLst>
  </p:cSld>
  <p:clrMapOvr>
    <a:masterClrMapping/>
  </p:clrMapOvr>
  <p:transition spd="slow" advTm="474039">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metcalf-associates.com/wp-content/uploads/2012/11/Vision-cc-by-mind_scratch.jpg">
            <a:hlinkClick r:id="rId3"/>
          </p:cNvPr>
          <p:cNvPicPr>
            <a:picLocks noChangeAspect="1" noChangeArrowheads="1"/>
          </p:cNvPicPr>
          <p:nvPr/>
        </p:nvPicPr>
        <p:blipFill>
          <a:blip r:embed="rId4"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762000" y="1"/>
            <a:ext cx="10591800" cy="3600451"/>
          </a:xfrm>
        </p:spPr>
        <p:txBody>
          <a:bodyPr>
            <a:normAutofit/>
          </a:bodyPr>
          <a:lstStyle/>
          <a:p>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OUR BROADENED VIEW:</a:t>
            </a:r>
            <a:b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br>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(Unveiled Vision)</a:t>
            </a:r>
          </a:p>
        </p:txBody>
      </p:sp>
      <p:sp>
        <p:nvSpPr>
          <p:cNvPr id="3" name="Subtitle 2"/>
          <p:cNvSpPr>
            <a:spLocks noGrp="1"/>
          </p:cNvSpPr>
          <p:nvPr>
            <p:ph type="subTitle" idx="1"/>
          </p:nvPr>
        </p:nvSpPr>
        <p:spPr>
          <a:xfrm>
            <a:off x="2286000" y="2590800"/>
            <a:ext cx="7620000" cy="3048000"/>
          </a:xfrm>
        </p:spPr>
        <p:txBody>
          <a:bodyPr>
            <a:noAutofit/>
          </a:bodyPr>
          <a:lstStyle/>
          <a:p>
            <a:r>
              <a:rPr lang="en-US" sz="5400" dirty="0">
                <a:ln>
                  <a:solidFill>
                    <a:sysClr val="windowText" lastClr="000000"/>
                  </a:solidFill>
                </a:ln>
                <a:solidFill>
                  <a:srgbClr val="FF66FF"/>
                </a:solidFill>
                <a:effectLst>
                  <a:glow rad="101600">
                    <a:schemeClr val="tx1">
                      <a:alpha val="60000"/>
                    </a:schemeClr>
                  </a:glow>
                </a:effectLst>
                <a:latin typeface="Arial Black" panose="020B0A04020102020204" pitchFamily="34" charset="0"/>
              </a:rPr>
              <a:t>His Majesty                     </a:t>
            </a:r>
            <a:r>
              <a:rPr lang="en-US" sz="5400" i="1" dirty="0">
                <a:ln>
                  <a:solidFill>
                    <a:sysClr val="windowText" lastClr="000000"/>
                  </a:solidFill>
                </a:ln>
                <a:solidFill>
                  <a:srgbClr val="FF66FF"/>
                </a:solidFill>
                <a:effectLst>
                  <a:glow rad="101600">
                    <a:schemeClr val="tx1">
                      <a:alpha val="60000"/>
                    </a:schemeClr>
                  </a:glow>
                </a:effectLst>
                <a:latin typeface="Arial Black" panose="020B0A04020102020204" pitchFamily="34" charset="0"/>
              </a:rPr>
              <a:t>(King of Kings)</a:t>
            </a:r>
          </a:p>
          <a:p>
            <a:r>
              <a:rPr lang="en-US" sz="54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“we shall see Him as He is!”</a:t>
            </a:r>
          </a:p>
        </p:txBody>
      </p:sp>
    </p:spTree>
    <p:custDataLst>
      <p:tags r:id="rId1"/>
    </p:custDataLst>
  </p:cSld>
  <p:clrMapOvr>
    <a:masterClrMapping/>
  </p:clrMapOvr>
  <p:transition spd="slow" advTm="404542">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AECE23-C7B2-4571-9C34-946CAAAA40F0}"/>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fc09.deviantart.net/fs70/f/2012/055/8/e/butterfly_out_of_the_darkness_by_eresaw-d4qs8jy.jpg">
            <a:hlinkClick r:id="rId3"/>
          </p:cNvPr>
          <p:cNvPicPr>
            <a:picLocks noChangeAspect="1" noChangeArrowheads="1"/>
          </p:cNvPicPr>
          <p:nvPr/>
        </p:nvPicPr>
        <p:blipFill>
          <a:blip r:embed="rId4" cstate="print"/>
          <a:srcRect/>
          <a:stretch>
            <a:fillRect/>
          </a:stretch>
        </p:blipFill>
        <p:spPr bwMode="auto">
          <a:xfrm>
            <a:off x="1524000" y="0"/>
            <a:ext cx="9144000" cy="7101960"/>
          </a:xfrm>
          <a:prstGeom prst="rect">
            <a:avLst/>
          </a:prstGeom>
          <a:noFill/>
        </p:spPr>
      </p:pic>
      <p:sp>
        <p:nvSpPr>
          <p:cNvPr id="2" name="Title 1"/>
          <p:cNvSpPr>
            <a:spLocks noGrp="1"/>
          </p:cNvSpPr>
          <p:nvPr>
            <p:ph type="ctrTitle"/>
          </p:nvPr>
        </p:nvSpPr>
        <p:spPr>
          <a:xfrm>
            <a:off x="914400" y="1447801"/>
            <a:ext cx="10134600" cy="1470025"/>
          </a:xfrm>
        </p:spPr>
        <p:txBody>
          <a:bodyPr>
            <a:normAutofit/>
          </a:bodyPr>
          <a:lstStyle/>
          <a:p>
            <a:r>
              <a:rPr lang="en-US" sz="72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METAMORPHOSIS</a:t>
            </a:r>
          </a:p>
        </p:txBody>
      </p:sp>
      <p:sp>
        <p:nvSpPr>
          <p:cNvPr id="3" name="Subtitle 2"/>
          <p:cNvSpPr>
            <a:spLocks noGrp="1"/>
          </p:cNvSpPr>
          <p:nvPr>
            <p:ph type="subTitle" idx="1"/>
          </p:nvPr>
        </p:nvSpPr>
        <p:spPr>
          <a:xfrm>
            <a:off x="2133600" y="2667000"/>
            <a:ext cx="8001000" cy="3733800"/>
          </a:xfrm>
        </p:spPr>
        <p:txBody>
          <a:bodyPr>
            <a:normAutofit/>
          </a:bodyPr>
          <a:lstStyle/>
          <a:p>
            <a:r>
              <a:rPr lang="en-US" dirty="0">
                <a:ln>
                  <a:solidFill>
                    <a:sysClr val="windowText" lastClr="000000"/>
                  </a:solidFill>
                </a:ln>
                <a:solidFill>
                  <a:srgbClr val="FFC000"/>
                </a:solidFill>
                <a:effectLst>
                  <a:glow rad="101600">
                    <a:schemeClr val="bg1">
                      <a:alpha val="60000"/>
                    </a:schemeClr>
                  </a:glow>
                </a:effectLst>
                <a:latin typeface="Arial Black" panose="020B0A04020102020204" pitchFamily="34" charset="0"/>
              </a:rPr>
              <a:t>OR</a:t>
            </a:r>
          </a:p>
          <a:p>
            <a:r>
              <a:rPr lang="en-US" sz="48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YOU ARE NOT WHAT YOU WILL BE!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1060198">
        <p:blinds dir="vert"/>
      </p:transition>
    </mc:Choice>
    <mc:Fallback>
      <p:transition spd="slow" advTm="106019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tcalf-associates.com/wp-content/uploads/2012/11/Vision-cc-by-mind_scratch.jpg">
            <a:hlinkClick r:id="rId3"/>
          </p:cNvPr>
          <p:cNvPicPr>
            <a:picLocks noChangeAspect="1" noChangeArrowheads="1"/>
          </p:cNvPicPr>
          <p:nvPr/>
        </p:nvPicPr>
        <p:blipFill>
          <a:blip r:embed="rId4"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533400" y="304800"/>
            <a:ext cx="11049000" cy="2209801"/>
          </a:xfrm>
        </p:spPr>
        <p:txBody>
          <a:bodyPr>
            <a:noAutofit/>
          </a:bodyPr>
          <a:lstStyle/>
          <a:p>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OUR BROADENED VIEW:</a:t>
            </a:r>
            <a:b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br>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(Unveiled Vision))</a:t>
            </a:r>
          </a:p>
        </p:txBody>
      </p:sp>
      <p:sp>
        <p:nvSpPr>
          <p:cNvPr id="3" name="Subtitle 2"/>
          <p:cNvSpPr>
            <a:spLocks noGrp="1"/>
          </p:cNvSpPr>
          <p:nvPr>
            <p:ph type="subTitle" idx="1"/>
          </p:nvPr>
        </p:nvSpPr>
        <p:spPr>
          <a:xfrm>
            <a:off x="533400" y="2286000"/>
            <a:ext cx="11125200" cy="3352800"/>
          </a:xfrm>
        </p:spPr>
        <p:txBody>
          <a:bodyPr>
            <a:noAutofit/>
          </a:bodyPr>
          <a:lstStyle/>
          <a:p>
            <a:r>
              <a:rPr lang="en-US" sz="54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His Glory                                       </a:t>
            </a:r>
            <a:r>
              <a:rPr lang="en-US" sz="54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(Lord of Lords)</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Garments</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Head &amp; Hair</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Eyes</a:t>
            </a:r>
          </a:p>
        </p:txBody>
      </p:sp>
    </p:spTree>
    <p:custDataLst>
      <p:tags r:id="rId1"/>
    </p:custDataLst>
  </p:cSld>
  <p:clrMapOvr>
    <a:masterClrMapping/>
  </p:clrMapOvr>
  <p:transition spd="slow" advTm="299335">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tcalf-associates.com/wp-content/uploads/2012/11/Vision-cc-by-mind_scratch.jpg">
            <a:hlinkClick r:id="rId3"/>
          </p:cNvPr>
          <p:cNvPicPr>
            <a:picLocks noChangeAspect="1" noChangeArrowheads="1"/>
          </p:cNvPicPr>
          <p:nvPr/>
        </p:nvPicPr>
        <p:blipFill>
          <a:blip r:embed="rId4" cstate="print"/>
          <a:srcRect/>
          <a:stretch>
            <a:fillRect/>
          </a:stretch>
        </p:blipFill>
        <p:spPr bwMode="auto">
          <a:xfrm>
            <a:off x="0" y="-1"/>
            <a:ext cx="12192000" cy="6858000"/>
          </a:xfrm>
          <a:prstGeom prst="rect">
            <a:avLst/>
          </a:prstGeom>
          <a:noFill/>
        </p:spPr>
      </p:pic>
      <p:sp>
        <p:nvSpPr>
          <p:cNvPr id="2" name="Title 1"/>
          <p:cNvSpPr>
            <a:spLocks noGrp="1"/>
          </p:cNvSpPr>
          <p:nvPr>
            <p:ph type="ctrTitle"/>
          </p:nvPr>
        </p:nvSpPr>
        <p:spPr>
          <a:xfrm>
            <a:off x="647700" y="228600"/>
            <a:ext cx="10896600" cy="2438400"/>
          </a:xfrm>
        </p:spPr>
        <p:txBody>
          <a:bodyPr>
            <a:noAutofit/>
          </a:bodyPr>
          <a:lstStyle/>
          <a:p>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OUR BROADENED VIEW:</a:t>
            </a:r>
            <a:b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br>
            <a:r>
              <a:rPr lang="en-US" sz="6000" dirty="0">
                <a:ln>
                  <a:solidFill>
                    <a:schemeClr val="tx1"/>
                  </a:solidFill>
                </a:ln>
                <a:solidFill>
                  <a:srgbClr val="FFFF00"/>
                </a:solidFill>
                <a:effectLst>
                  <a:glow rad="101600">
                    <a:schemeClr val="tx1">
                      <a:alpha val="60000"/>
                    </a:schemeClr>
                  </a:glow>
                </a:effectLst>
                <a:latin typeface="Cooper Black" panose="0208090404030B020404" pitchFamily="18" charset="0"/>
              </a:rPr>
              <a:t>(Unveiled Vision))</a:t>
            </a:r>
          </a:p>
        </p:txBody>
      </p:sp>
      <p:sp>
        <p:nvSpPr>
          <p:cNvPr id="3" name="Subtitle 2"/>
          <p:cNvSpPr>
            <a:spLocks noGrp="1"/>
          </p:cNvSpPr>
          <p:nvPr>
            <p:ph type="subTitle" idx="1"/>
          </p:nvPr>
        </p:nvSpPr>
        <p:spPr>
          <a:xfrm>
            <a:off x="533400" y="2362200"/>
            <a:ext cx="10896600" cy="4038600"/>
          </a:xfrm>
        </p:spPr>
        <p:txBody>
          <a:bodyPr>
            <a:noAutofit/>
          </a:bodyPr>
          <a:lstStyle/>
          <a:p>
            <a:r>
              <a:rPr lang="en-US" sz="54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His Glory                         </a:t>
            </a:r>
            <a:r>
              <a:rPr lang="en-US" sz="54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(Lord of Lords)</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Feet</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Voice</a:t>
            </a:r>
          </a:p>
          <a:p>
            <a:r>
              <a:rPr lang="en-US" sz="4400" i="1" dirty="0">
                <a:ln>
                  <a:solidFill>
                    <a:sysClr val="windowText" lastClr="000000"/>
                  </a:solidFill>
                </a:ln>
                <a:solidFill>
                  <a:srgbClr val="FFFF00"/>
                </a:solidFill>
                <a:effectLst>
                  <a:glow rad="101600">
                    <a:schemeClr val="tx1">
                      <a:alpha val="60000"/>
                    </a:schemeClr>
                  </a:glow>
                </a:effectLst>
                <a:latin typeface="Arial Black" panose="020B0A04020102020204" pitchFamily="34" charset="0"/>
              </a:rPr>
              <a:t>His Face</a:t>
            </a:r>
          </a:p>
        </p:txBody>
      </p:sp>
    </p:spTree>
    <p:custDataLst>
      <p:tags r:id="rId1"/>
    </p:custDataLst>
  </p:cSld>
  <p:clrMapOvr>
    <a:masterClrMapping/>
  </p:clrMapOvr>
  <p:transition spd="slow" advTm="714423">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961.photobucket.com/albums/ae91/sacredspacefire/YESHUA%20BACKS-Homemade/HOLY%20BACKGROUNDS/New%20Holy%20Backs/HeavenMyHome/1Hebrews4BlueSmaller.jpg">
            <a:hlinkClick r:id="rId3"/>
          </p:cNvPr>
          <p:cNvPicPr>
            <a:picLocks noChangeAspect="1" noChangeArrowheads="1"/>
          </p:cNvPicPr>
          <p:nvPr/>
        </p:nvPicPr>
        <p:blipFill>
          <a:blip r:embed="rId4" cstate="print"/>
          <a:srcRect/>
          <a:stretch>
            <a:fillRect/>
          </a:stretch>
        </p:blipFill>
        <p:spPr bwMode="auto">
          <a:xfrm>
            <a:off x="0" y="0"/>
            <a:ext cx="13030200" cy="7391400"/>
          </a:xfrm>
          <a:prstGeom prst="rect">
            <a:avLst/>
          </a:prstGeom>
          <a:noFill/>
        </p:spPr>
      </p:pic>
      <p:sp>
        <p:nvSpPr>
          <p:cNvPr id="2" name="Title 1"/>
          <p:cNvSpPr>
            <a:spLocks noGrp="1"/>
          </p:cNvSpPr>
          <p:nvPr>
            <p:ph type="ctrTitle"/>
          </p:nvPr>
        </p:nvSpPr>
        <p:spPr>
          <a:xfrm>
            <a:off x="533400" y="685801"/>
            <a:ext cx="11506200" cy="1470025"/>
          </a:xfrm>
        </p:spPr>
        <p:txBody>
          <a:bodyPr>
            <a:noAutofit/>
          </a:bodyPr>
          <a:lstStyle/>
          <a:p>
            <a:r>
              <a:rPr lang="en-US" sz="7200" dirty="0">
                <a:ln>
                  <a:solidFill>
                    <a:srgbClr val="FFFF00"/>
                  </a:solidFill>
                </a:ln>
                <a:solidFill>
                  <a:schemeClr val="tx2"/>
                </a:solidFill>
                <a:effectLst>
                  <a:glow rad="101600">
                    <a:srgbClr val="FFFF00">
                      <a:alpha val="60000"/>
                    </a:srgbClr>
                  </a:glow>
                </a:effectLst>
                <a:latin typeface="Cooper Black" panose="0208090404030B020404" pitchFamily="18" charset="0"/>
              </a:rPr>
              <a:t>METAMORPHOSIS!</a:t>
            </a:r>
            <a:br>
              <a:rPr lang="en-US" sz="7200" dirty="0">
                <a:ln>
                  <a:solidFill>
                    <a:srgbClr val="FFFF00"/>
                  </a:solidFill>
                </a:ln>
                <a:solidFill>
                  <a:schemeClr val="tx2"/>
                </a:solidFill>
                <a:effectLst>
                  <a:glow rad="101600">
                    <a:srgbClr val="FFFF00">
                      <a:alpha val="60000"/>
                    </a:srgbClr>
                  </a:glow>
                </a:effectLst>
                <a:latin typeface="Cooper Black" panose="0208090404030B020404" pitchFamily="18" charset="0"/>
              </a:rPr>
            </a:br>
            <a:r>
              <a:rPr lang="en-US" sz="7200" dirty="0">
                <a:ln>
                  <a:solidFill>
                    <a:srgbClr val="FFFF00"/>
                  </a:solidFill>
                </a:ln>
                <a:solidFill>
                  <a:schemeClr val="tx2"/>
                </a:solidFill>
                <a:effectLst>
                  <a:glow rad="101600">
                    <a:srgbClr val="FFFF00">
                      <a:alpha val="60000"/>
                    </a:srgbClr>
                  </a:glow>
                </a:effectLst>
                <a:latin typeface="Cooper Black" panose="0208090404030B020404" pitchFamily="18" charset="0"/>
              </a:rPr>
              <a:t>1 Cor. 15:49,50,53-55</a:t>
            </a:r>
          </a:p>
        </p:txBody>
      </p:sp>
      <p:sp>
        <p:nvSpPr>
          <p:cNvPr id="3" name="Subtitle 2"/>
          <p:cNvSpPr>
            <a:spLocks noGrp="1"/>
          </p:cNvSpPr>
          <p:nvPr>
            <p:ph type="subTitle" idx="1"/>
          </p:nvPr>
        </p:nvSpPr>
        <p:spPr>
          <a:xfrm>
            <a:off x="533400" y="2743199"/>
            <a:ext cx="11547764" cy="3429000"/>
          </a:xfrm>
        </p:spPr>
        <p:txBody>
          <a:bodyPr>
            <a:noAutofit/>
          </a:bodyPr>
          <a:lstStyle/>
          <a:p>
            <a:r>
              <a:rPr lang="en-US" sz="4800" i="1" dirty="0">
                <a:ln>
                  <a:solidFill>
                    <a:schemeClr val="bg1"/>
                  </a:solidFill>
                </a:ln>
                <a:solidFill>
                  <a:schemeClr val="tx1"/>
                </a:solidFill>
                <a:effectLst>
                  <a:glow rad="101600">
                    <a:schemeClr val="bg1">
                      <a:alpha val="60000"/>
                    </a:schemeClr>
                  </a:glow>
                </a:effectLst>
                <a:latin typeface="Arial Black" panose="020B0A04020102020204" pitchFamily="34" charset="0"/>
              </a:rPr>
              <a:t>Believers now are not what         they will be then!</a:t>
            </a:r>
          </a:p>
          <a:p>
            <a:r>
              <a:rPr lang="en-US" sz="4800" i="1" dirty="0">
                <a:ln>
                  <a:solidFill>
                    <a:schemeClr val="bg1"/>
                  </a:solidFill>
                </a:ln>
                <a:solidFill>
                  <a:srgbClr val="C00000"/>
                </a:solidFill>
                <a:effectLst>
                  <a:glow rad="101600">
                    <a:schemeClr val="bg1">
                      <a:alpha val="60000"/>
                    </a:schemeClr>
                  </a:glow>
                </a:effectLst>
                <a:latin typeface="Arial Black" panose="020B0A04020102020204" pitchFamily="34" charset="0"/>
              </a:rPr>
              <a:t>Unbelievers then will be            worse than they are now!</a:t>
            </a:r>
          </a:p>
        </p:txBody>
      </p:sp>
    </p:spTree>
    <p:custDataLst>
      <p:tags r:id="rId1"/>
    </p:custDataLst>
  </p:cSld>
  <p:clrMapOvr>
    <a:masterClrMapping/>
  </p:clrMapOvr>
  <p:transition spd="slow" advTm="915851">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a/ae/Metamorphosis_frog_Meyers.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pic>
        <p:nvPicPr>
          <p:cNvPr id="1026" name="Picture 2" descr="http://imagine-change.com/yahoo_site_admin/assets/images/the-metamorphosis.282120459_std.jpg"/>
          <p:cNvPicPr>
            <a:picLocks noChangeAspect="1" noChangeArrowheads="1"/>
          </p:cNvPicPr>
          <p:nvPr/>
        </p:nvPicPr>
        <p:blipFill>
          <a:blip r:embed="rId4" cstate="print"/>
          <a:srcRect/>
          <a:stretch>
            <a:fillRect/>
          </a:stretch>
        </p:blipFill>
        <p:spPr bwMode="auto">
          <a:xfrm>
            <a:off x="0" y="0"/>
            <a:ext cx="12192000" cy="6866314"/>
          </a:xfrm>
          <a:prstGeom prst="rect">
            <a:avLst/>
          </a:prstGeom>
          <a:noFill/>
        </p:spPr>
      </p:pic>
      <p:sp>
        <p:nvSpPr>
          <p:cNvPr id="2" name="Title 1"/>
          <p:cNvSpPr>
            <a:spLocks noGrp="1"/>
          </p:cNvSpPr>
          <p:nvPr>
            <p:ph type="ctrTitle"/>
          </p:nvPr>
        </p:nvSpPr>
        <p:spPr>
          <a:xfrm>
            <a:off x="1981200" y="2438401"/>
            <a:ext cx="7772400" cy="1470025"/>
          </a:xfrm>
        </p:spPr>
        <p:txBody>
          <a:bodyPr>
            <a:normAutofit/>
          </a:bodyPr>
          <a:lstStyle/>
          <a:p>
            <a: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METAMORPHOSIS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1060198">
        <p:split orient="vert"/>
      </p:transition>
    </mc:Choice>
    <mc:Fallback>
      <p:transition spd="slow" advTm="1060198">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a/ae/Metamorphosis_frog_Meyers.pn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981200" y="2438401"/>
            <a:ext cx="7772400" cy="1470025"/>
          </a:xfrm>
        </p:spPr>
        <p:txBody>
          <a:bodyPr>
            <a:normAutofit/>
          </a:bodyPr>
          <a:lstStyle/>
          <a:p>
            <a: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METAMORPHOSIS</a:t>
            </a:r>
          </a:p>
        </p:txBody>
      </p:sp>
    </p:spTree>
    <p:custDataLst>
      <p:tags r:id="rId1"/>
    </p:custDataLst>
    <p:extLst>
      <p:ext uri="{BB962C8B-B14F-4D97-AF65-F5344CB8AC3E}">
        <p14:creationId xmlns:p14="http://schemas.microsoft.com/office/powerpoint/2010/main" val="1129126098"/>
      </p:ext>
    </p:extLst>
  </p:cSld>
  <p:clrMapOvr>
    <a:masterClrMapping/>
  </p:clrMapOvr>
  <mc:AlternateContent xmlns:mc="http://schemas.openxmlformats.org/markup-compatibility/2006">
    <mc:Choice xmlns:p14="http://schemas.microsoft.com/office/powerpoint/2010/main" Requires="p14">
      <p:transition spd="slow" p14:dur="1250" advTm="1060198">
        <p14:switch dir="r"/>
      </p:transition>
    </mc:Choice>
    <mc:Fallback>
      <p:transition spd="slow" advTm="10601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2.ec-images.myspacecdn.com/images02/16/166a534876b7426190ffa262dac4365b/l.jpg">
            <a:hlinkClick r:id="rId2"/>
          </p:cNvPr>
          <p:cNvPicPr>
            <a:picLocks noChangeAspect="1" noChangeArrowheads="1"/>
          </p:cNvPicPr>
          <p:nvPr/>
        </p:nvPicPr>
        <p:blipFill>
          <a:blip r:embed="rId3" cstate="print"/>
          <a:srcRect/>
          <a:stretch>
            <a:fillRect/>
          </a:stretch>
        </p:blipFill>
        <p:spPr bwMode="auto">
          <a:xfrm>
            <a:off x="0" y="-152400"/>
            <a:ext cx="12192000" cy="7467600"/>
          </a:xfrm>
          <a:prstGeom prst="rect">
            <a:avLst/>
          </a:prstGeom>
          <a:noFill/>
        </p:spPr>
      </p:pic>
      <p:sp>
        <p:nvSpPr>
          <p:cNvPr id="2" name="Title 1"/>
          <p:cNvSpPr>
            <a:spLocks noGrp="1"/>
          </p:cNvSpPr>
          <p:nvPr>
            <p:ph type="ctrTitle"/>
          </p:nvPr>
        </p:nvSpPr>
        <p:spPr>
          <a:xfrm>
            <a:off x="2209800" y="2895601"/>
            <a:ext cx="7772400" cy="1470025"/>
          </a:xfrm>
        </p:spPr>
        <p:txBody>
          <a:bodyPr>
            <a:normAutofit fontScale="90000"/>
          </a:bodyPr>
          <a:lstStyle/>
          <a:p>
            <a: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METAMORPHOSIS</a:t>
            </a:r>
            <a:b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br>
            <a: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t>or</a:t>
            </a:r>
            <a:br>
              <a:rPr lang="en-US" sz="6000" dirty="0">
                <a:ln>
                  <a:solidFill>
                    <a:sysClr val="windowText" lastClr="000000"/>
                  </a:solidFill>
                </a:ln>
                <a:solidFill>
                  <a:srgbClr val="FFFF00"/>
                </a:solidFill>
                <a:effectLst>
                  <a:glow rad="101600">
                    <a:schemeClr val="tx1">
                      <a:alpha val="60000"/>
                    </a:schemeClr>
                  </a:glow>
                </a:effectLst>
                <a:latin typeface="Cooper Black" panose="0208090404030B020404" pitchFamily="18" charset="0"/>
              </a:rPr>
            </a:br>
            <a:r>
              <a:rPr lang="en-US" sz="60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YOU ARE NOT WHAT</a:t>
            </a:r>
            <a:br>
              <a:rPr lang="en-US" sz="60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br>
            <a:r>
              <a:rPr lang="en-US" sz="60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t>YOU WILL BE! </a:t>
            </a:r>
            <a:br>
              <a:rPr lang="en-US" sz="6000" dirty="0">
                <a:ln>
                  <a:solidFill>
                    <a:sysClr val="windowText" lastClr="000000"/>
                  </a:solidFill>
                </a:ln>
                <a:solidFill>
                  <a:srgbClr val="00FFFF"/>
                </a:solidFill>
                <a:effectLst>
                  <a:glow rad="101600">
                    <a:schemeClr val="tx1">
                      <a:alpha val="60000"/>
                    </a:schemeClr>
                  </a:glow>
                </a:effectLst>
                <a:latin typeface="Cooper Black" panose="0208090404030B020404" pitchFamily="18" charset="0"/>
              </a:rPr>
            </a:br>
            <a:endParaRPr lang="en-US" sz="6000" dirty="0">
              <a:solidFill>
                <a:srgbClr val="00FFFF"/>
              </a:solidFill>
              <a:latin typeface="Cooper Black" panose="0208090404030B0204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ible background images">
            <a:extLst>
              <a:ext uri="{FF2B5EF4-FFF2-40B4-BE49-F238E27FC236}">
                <a16:creationId xmlns:a16="http://schemas.microsoft.com/office/drawing/2014/main" id="{30DCED97-940C-41B0-85C9-F7815E402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447800"/>
            <a:ext cx="11125200" cy="4876800"/>
          </a:xfrm>
        </p:spPr>
        <p:txBody>
          <a:bodyPr>
            <a:noAutofit/>
          </a:bodyPr>
          <a:lstStyle/>
          <a:p>
            <a:r>
              <a:rPr lang="en-US" sz="3600" b="1" i="1" dirty="0">
                <a:ln>
                  <a:solidFill>
                    <a:schemeClr val="tx1"/>
                  </a:solidFill>
                </a:ln>
                <a:solidFill>
                  <a:srgbClr val="FFFF00"/>
                </a:solidFill>
                <a:effectLst>
                  <a:glow rad="101600">
                    <a:schemeClr val="tx1">
                      <a:alpha val="60000"/>
                    </a:schemeClr>
                  </a:glow>
                </a:effectLst>
                <a:latin typeface="Arial Black" pitchFamily="34" charset="0"/>
              </a:rPr>
              <a:t>Philippians 3:20,21</a:t>
            </a:r>
            <a:br>
              <a:rPr lang="en-US" sz="3600" b="1" dirty="0">
                <a:ln>
                  <a:solidFill>
                    <a:schemeClr val="tx1"/>
                  </a:solidFill>
                </a:ln>
                <a:solidFill>
                  <a:srgbClr val="FFFF00"/>
                </a:solidFill>
                <a:effectLst>
                  <a:glow rad="101600">
                    <a:schemeClr val="tx1">
                      <a:alpha val="60000"/>
                    </a:schemeClr>
                  </a:glow>
                </a:effectLst>
                <a:latin typeface="Arial Black" pitchFamily="34" charset="0"/>
              </a:rPr>
            </a:br>
            <a:r>
              <a:rPr lang="en-US" sz="3600" b="1" dirty="0">
                <a:ln>
                  <a:solidFill>
                    <a:schemeClr val="tx1"/>
                  </a:solidFill>
                </a:ln>
                <a:solidFill>
                  <a:srgbClr val="FFFF00"/>
                </a:solidFill>
                <a:effectLst>
                  <a:glow rad="101600">
                    <a:schemeClr val="tx1">
                      <a:alpha val="60000"/>
                    </a:schemeClr>
                  </a:glow>
                </a:effectLst>
                <a:latin typeface="Arial Black" pitchFamily="34" charset="0"/>
              </a:rPr>
              <a:t> </a:t>
            </a:r>
            <a:r>
              <a:rPr lang="en-US" sz="4000" b="1" dirty="0">
                <a:ln>
                  <a:solidFill>
                    <a:schemeClr val="tx1"/>
                  </a:solidFill>
                </a:ln>
                <a:solidFill>
                  <a:schemeClr val="bg1"/>
                </a:solidFill>
                <a:effectLst>
                  <a:glow rad="101600">
                    <a:schemeClr val="tx1">
                      <a:alpha val="60000"/>
                    </a:schemeClr>
                  </a:glow>
                </a:effectLst>
                <a:latin typeface="Arial Black" pitchFamily="34" charset="0"/>
              </a:rPr>
              <a:t>For our conversation is in heaven; from whence also we look for the </a:t>
            </a:r>
            <a:r>
              <a:rPr lang="en-US" sz="4000" b="1" dirty="0" err="1">
                <a:ln>
                  <a:solidFill>
                    <a:schemeClr val="tx1"/>
                  </a:solidFill>
                </a:ln>
                <a:solidFill>
                  <a:schemeClr val="bg1"/>
                </a:solidFill>
                <a:effectLst>
                  <a:glow rad="101600">
                    <a:schemeClr val="tx1">
                      <a:alpha val="60000"/>
                    </a:schemeClr>
                  </a:glow>
                </a:effectLst>
                <a:latin typeface="Arial Black" pitchFamily="34" charset="0"/>
              </a:rPr>
              <a:t>Saviour</a:t>
            </a:r>
            <a:r>
              <a:rPr lang="en-US" sz="4000" b="1" dirty="0">
                <a:ln>
                  <a:solidFill>
                    <a:schemeClr val="tx1"/>
                  </a:solidFill>
                </a:ln>
                <a:solidFill>
                  <a:schemeClr val="bg1"/>
                </a:solidFill>
                <a:effectLst>
                  <a:glow rad="101600">
                    <a:schemeClr val="tx1">
                      <a:alpha val="60000"/>
                    </a:schemeClr>
                  </a:glow>
                </a:effectLst>
                <a:latin typeface="Arial Black" pitchFamily="34" charset="0"/>
              </a:rPr>
              <a:t>, the Lord Jesus Christ </a:t>
            </a:r>
            <a:r>
              <a:rPr lang="en-US" sz="4000" b="1" dirty="0">
                <a:ln>
                  <a:solidFill>
                    <a:schemeClr val="tx1"/>
                  </a:solidFill>
                </a:ln>
                <a:solidFill>
                  <a:schemeClr val="bg1"/>
                </a:solidFill>
                <a:effectLst>
                  <a:glow rad="101600">
                    <a:schemeClr val="tx1">
                      <a:alpha val="60000"/>
                    </a:schemeClr>
                  </a:glow>
                </a:effectLst>
                <a:highlight>
                  <a:srgbClr val="FFFF00"/>
                </a:highlight>
                <a:latin typeface="Arial Black" pitchFamily="34" charset="0"/>
              </a:rPr>
              <a:t>Who shall change our vile body, that it may be fashioned like unto his glorious body</a:t>
            </a:r>
            <a:r>
              <a:rPr lang="en-US" sz="4000" b="1" dirty="0">
                <a:ln>
                  <a:solidFill>
                    <a:schemeClr val="tx1"/>
                  </a:solidFill>
                </a:ln>
                <a:solidFill>
                  <a:schemeClr val="bg1"/>
                </a:solidFill>
                <a:effectLst>
                  <a:glow rad="101600">
                    <a:schemeClr val="tx1">
                      <a:alpha val="60000"/>
                    </a:schemeClr>
                  </a:glow>
                </a:effectLst>
                <a:latin typeface="Arial Black" pitchFamily="34" charset="0"/>
              </a:rPr>
              <a:t>, according to the working whereby he is able even to subdue all things unto himself.</a:t>
            </a:r>
            <a:br>
              <a:rPr lang="en-US" sz="4000" b="1" dirty="0">
                <a:ln>
                  <a:solidFill>
                    <a:schemeClr val="tx1"/>
                  </a:solidFill>
                </a:ln>
                <a:solidFill>
                  <a:schemeClr val="bg1"/>
                </a:solidFill>
                <a:effectLst>
                  <a:glow rad="101600">
                    <a:schemeClr val="tx1">
                      <a:alpha val="60000"/>
                    </a:schemeClr>
                  </a:glow>
                </a:effectLst>
                <a:latin typeface="Arial Black" pitchFamily="34" charset="0"/>
              </a:rPr>
            </a:br>
            <a:br>
              <a:rPr lang="en-US" sz="4800" dirty="0">
                <a:solidFill>
                  <a:srgbClr val="FFFF00"/>
                </a:solidFill>
              </a:rPr>
            </a:br>
            <a:endParaRPr lang="en-US" sz="4800" dirty="0">
              <a:solidFill>
                <a:srgbClr val="FFFF00"/>
              </a:solidFill>
            </a:endParaRPr>
          </a:p>
        </p:txBody>
      </p:sp>
    </p:spTree>
    <p:extLst>
      <p:ext uri="{BB962C8B-B14F-4D97-AF65-F5344CB8AC3E}">
        <p14:creationId xmlns:p14="http://schemas.microsoft.com/office/powerpoint/2010/main" val="13695029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ible background images">
            <a:extLst>
              <a:ext uri="{FF2B5EF4-FFF2-40B4-BE49-F238E27FC236}">
                <a16:creationId xmlns:a16="http://schemas.microsoft.com/office/drawing/2014/main" id="{30DCED97-940C-41B0-85C9-F7815E402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304799"/>
            <a:ext cx="11125200" cy="6248400"/>
          </a:xfrm>
        </p:spPr>
        <p:txBody>
          <a:bodyPr>
            <a:noAutofit/>
          </a:bodyPr>
          <a:lstStyle/>
          <a:p>
            <a:br>
              <a:rPr lang="en-US" sz="2800" b="1" dirty="0">
                <a:ln>
                  <a:solidFill>
                    <a:schemeClr val="tx1"/>
                  </a:solidFill>
                </a:ln>
                <a:solidFill>
                  <a:srgbClr val="FFFF00"/>
                </a:solidFill>
                <a:effectLst>
                  <a:glow rad="101600">
                    <a:schemeClr val="tx1">
                      <a:alpha val="60000"/>
                    </a:schemeClr>
                  </a:glow>
                </a:effectLst>
                <a:latin typeface="Arial Black" pitchFamily="34" charset="0"/>
              </a:rPr>
            </a:br>
            <a:r>
              <a:rPr lang="en-US" sz="3600" b="1" dirty="0">
                <a:ln>
                  <a:solidFill>
                    <a:schemeClr val="tx1"/>
                  </a:solidFill>
                </a:ln>
                <a:solidFill>
                  <a:srgbClr val="FFFF00"/>
                </a:solidFill>
                <a:effectLst>
                  <a:glow rad="101600">
                    <a:schemeClr val="tx1">
                      <a:alpha val="60000"/>
                    </a:schemeClr>
                  </a:glow>
                </a:effectLst>
                <a:latin typeface="Arial Black" pitchFamily="34" charset="0"/>
              </a:rPr>
              <a:t> I Cor.15:40-44                                        </a:t>
            </a:r>
            <a:r>
              <a:rPr lang="en-US" sz="3600" b="1" dirty="0">
                <a:ln>
                  <a:solidFill>
                    <a:schemeClr val="tx1"/>
                  </a:solidFill>
                </a:ln>
                <a:solidFill>
                  <a:schemeClr val="bg1"/>
                </a:solidFill>
                <a:effectLst>
                  <a:glow rad="101600">
                    <a:schemeClr val="tx1">
                      <a:alpha val="60000"/>
                    </a:schemeClr>
                  </a:glow>
                </a:effectLst>
                <a:latin typeface="Arial Black" pitchFamily="34" charset="0"/>
              </a:rPr>
              <a:t>There are also celestial bodies, and bodies terrestrial: but the glory of the celestial is one, and the glory of the terrestrial is another.</a:t>
            </a:r>
            <a:br>
              <a:rPr lang="en-US" sz="3600" b="1" dirty="0">
                <a:ln>
                  <a:solidFill>
                    <a:schemeClr val="tx1"/>
                  </a:solidFill>
                </a:ln>
                <a:solidFill>
                  <a:schemeClr val="bg1"/>
                </a:solidFill>
                <a:effectLst>
                  <a:glow rad="101600">
                    <a:schemeClr val="tx1">
                      <a:alpha val="60000"/>
                    </a:schemeClr>
                  </a:glow>
                </a:effectLst>
                <a:latin typeface="Arial Black" pitchFamily="34" charset="0"/>
              </a:rPr>
            </a:br>
            <a:r>
              <a:rPr lang="en-US" sz="3600" b="1" dirty="0">
                <a:ln>
                  <a:solidFill>
                    <a:schemeClr val="tx1"/>
                  </a:solidFill>
                </a:ln>
                <a:solidFill>
                  <a:schemeClr val="bg1"/>
                </a:solidFill>
                <a:effectLst>
                  <a:glow rad="101600">
                    <a:schemeClr val="tx1">
                      <a:alpha val="60000"/>
                    </a:schemeClr>
                  </a:glow>
                </a:effectLst>
                <a:latin typeface="Arial Black" pitchFamily="34" charset="0"/>
              </a:rPr>
              <a:t>There is one glory of the sun, and another glory of the moon, and another glory of the stars: for one star </a:t>
            </a:r>
            <a:r>
              <a:rPr lang="en-US" sz="3600" b="1" dirty="0" err="1">
                <a:ln>
                  <a:solidFill>
                    <a:schemeClr val="tx1"/>
                  </a:solidFill>
                </a:ln>
                <a:solidFill>
                  <a:schemeClr val="bg1"/>
                </a:solidFill>
                <a:effectLst>
                  <a:glow rad="101600">
                    <a:schemeClr val="tx1">
                      <a:alpha val="60000"/>
                    </a:schemeClr>
                  </a:glow>
                </a:effectLst>
                <a:latin typeface="Arial Black" pitchFamily="34" charset="0"/>
              </a:rPr>
              <a:t>differeth</a:t>
            </a:r>
            <a:r>
              <a:rPr lang="en-US" sz="3600" b="1" dirty="0">
                <a:ln>
                  <a:solidFill>
                    <a:schemeClr val="tx1"/>
                  </a:solidFill>
                </a:ln>
                <a:solidFill>
                  <a:schemeClr val="bg1"/>
                </a:solidFill>
                <a:effectLst>
                  <a:glow rad="101600">
                    <a:schemeClr val="tx1">
                      <a:alpha val="60000"/>
                    </a:schemeClr>
                  </a:glow>
                </a:effectLst>
                <a:latin typeface="Arial Black" pitchFamily="34" charset="0"/>
              </a:rPr>
              <a:t> from another star in glory.</a:t>
            </a:r>
            <a:br>
              <a:rPr lang="en-US" sz="3600" b="1" dirty="0">
                <a:ln>
                  <a:solidFill>
                    <a:schemeClr val="tx1"/>
                  </a:solidFill>
                </a:ln>
                <a:solidFill>
                  <a:schemeClr val="bg1"/>
                </a:solidFill>
                <a:effectLst>
                  <a:glow rad="101600">
                    <a:schemeClr val="tx1">
                      <a:alpha val="60000"/>
                    </a:schemeClr>
                  </a:glow>
                </a:effectLst>
                <a:latin typeface="Arial Black" pitchFamily="34" charset="0"/>
              </a:rPr>
            </a:br>
            <a:r>
              <a:rPr lang="en-US" sz="3600" b="1" dirty="0">
                <a:ln>
                  <a:solidFill>
                    <a:schemeClr val="tx1"/>
                  </a:solidFill>
                </a:ln>
                <a:solidFill>
                  <a:schemeClr val="bg1"/>
                </a:solidFill>
                <a:effectLst>
                  <a:glow rad="101600">
                    <a:schemeClr val="tx1">
                      <a:alpha val="60000"/>
                    </a:schemeClr>
                  </a:glow>
                </a:effectLst>
                <a:latin typeface="Arial Black" pitchFamily="34" charset="0"/>
              </a:rPr>
              <a:t>  </a:t>
            </a:r>
            <a:r>
              <a:rPr lang="en-US" sz="3600" b="1" dirty="0">
                <a:ln>
                  <a:solidFill>
                    <a:schemeClr val="tx1"/>
                  </a:solidFill>
                </a:ln>
                <a:solidFill>
                  <a:schemeClr val="bg1"/>
                </a:solidFill>
                <a:effectLst>
                  <a:glow rad="101600">
                    <a:schemeClr val="tx1">
                      <a:alpha val="60000"/>
                    </a:schemeClr>
                  </a:glow>
                </a:effectLst>
                <a:highlight>
                  <a:srgbClr val="FFFF00"/>
                </a:highlight>
                <a:latin typeface="Arial Black" pitchFamily="34" charset="0"/>
              </a:rPr>
              <a:t>So also is the resurrection of the dead</a:t>
            </a:r>
            <a:r>
              <a:rPr lang="en-US" sz="3600" b="1" dirty="0">
                <a:ln>
                  <a:solidFill>
                    <a:schemeClr val="tx1"/>
                  </a:solidFill>
                </a:ln>
                <a:solidFill>
                  <a:schemeClr val="bg1"/>
                </a:solidFill>
                <a:effectLst>
                  <a:glow rad="101600">
                    <a:schemeClr val="tx1">
                      <a:alpha val="60000"/>
                    </a:schemeClr>
                  </a:glow>
                </a:effectLst>
                <a:latin typeface="Arial Black" pitchFamily="34" charset="0"/>
              </a:rPr>
              <a:t>. </a:t>
            </a:r>
            <a:br>
              <a:rPr lang="en-US" sz="3600" dirty="0">
                <a:solidFill>
                  <a:srgbClr val="FFFF00"/>
                </a:solidFill>
              </a:rPr>
            </a:br>
            <a:endParaRPr lang="en-US" sz="3600" dirty="0">
              <a:solidFill>
                <a:srgbClr val="FFFF00"/>
              </a:solidFill>
            </a:endParaRPr>
          </a:p>
        </p:txBody>
      </p:sp>
    </p:spTree>
    <p:extLst>
      <p:ext uri="{BB962C8B-B14F-4D97-AF65-F5344CB8AC3E}">
        <p14:creationId xmlns:p14="http://schemas.microsoft.com/office/powerpoint/2010/main" val="342861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ible background images">
            <a:extLst>
              <a:ext uri="{FF2B5EF4-FFF2-40B4-BE49-F238E27FC236}">
                <a16:creationId xmlns:a16="http://schemas.microsoft.com/office/drawing/2014/main" id="{30DCED97-940C-41B0-85C9-F7815E402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143000"/>
            <a:ext cx="11125200" cy="5562600"/>
          </a:xfrm>
        </p:spPr>
        <p:txBody>
          <a:bodyPr>
            <a:noAutofit/>
          </a:bodyPr>
          <a:lstStyle/>
          <a:p>
            <a:br>
              <a:rPr lang="en-US" sz="2800" b="1" dirty="0">
                <a:ln>
                  <a:solidFill>
                    <a:schemeClr val="tx1"/>
                  </a:solidFill>
                </a:ln>
                <a:solidFill>
                  <a:srgbClr val="FFFF00"/>
                </a:solidFill>
                <a:effectLst>
                  <a:glow rad="101600">
                    <a:schemeClr val="tx1">
                      <a:alpha val="60000"/>
                    </a:schemeClr>
                  </a:glow>
                </a:effectLst>
                <a:latin typeface="Arial Black" pitchFamily="34" charset="0"/>
              </a:rPr>
            </a:br>
            <a:r>
              <a:rPr lang="en-US" sz="4000" b="1" dirty="0">
                <a:ln>
                  <a:solidFill>
                    <a:schemeClr val="tx1"/>
                  </a:solidFill>
                </a:ln>
                <a:solidFill>
                  <a:schemeClr val="bg1"/>
                </a:solidFill>
                <a:effectLst>
                  <a:glow rad="101600">
                    <a:schemeClr val="tx1">
                      <a:alpha val="60000"/>
                    </a:schemeClr>
                  </a:glow>
                </a:effectLst>
                <a:latin typeface="Arial Black" pitchFamily="34" charset="0"/>
              </a:rPr>
              <a:t>It is sown in corruption; it is raised in incorruption:</a:t>
            </a:r>
            <a:br>
              <a:rPr lang="en-US" sz="4000" b="1" dirty="0">
                <a:ln>
                  <a:solidFill>
                    <a:schemeClr val="tx1"/>
                  </a:solidFill>
                </a:ln>
                <a:solidFill>
                  <a:schemeClr val="bg1"/>
                </a:solidFill>
                <a:effectLst>
                  <a:glow rad="101600">
                    <a:schemeClr val="tx1">
                      <a:alpha val="60000"/>
                    </a:schemeClr>
                  </a:glow>
                </a:effectLst>
                <a:latin typeface="Arial Black" pitchFamily="34" charset="0"/>
              </a:rPr>
            </a:br>
            <a:r>
              <a:rPr lang="en-US" sz="4000" b="1" dirty="0">
                <a:ln>
                  <a:solidFill>
                    <a:schemeClr val="tx1"/>
                  </a:solidFill>
                </a:ln>
                <a:solidFill>
                  <a:schemeClr val="bg1"/>
                </a:solidFill>
                <a:effectLst>
                  <a:glow rad="101600">
                    <a:schemeClr val="tx1">
                      <a:alpha val="60000"/>
                    </a:schemeClr>
                  </a:glow>
                </a:effectLst>
                <a:latin typeface="Arial Black" pitchFamily="34" charset="0"/>
              </a:rPr>
              <a:t>  It is sown in </a:t>
            </a:r>
            <a:r>
              <a:rPr lang="en-US" sz="4000" b="1" dirty="0" err="1">
                <a:ln>
                  <a:solidFill>
                    <a:schemeClr val="tx1"/>
                  </a:solidFill>
                </a:ln>
                <a:solidFill>
                  <a:schemeClr val="bg1"/>
                </a:solidFill>
                <a:effectLst>
                  <a:glow rad="101600">
                    <a:schemeClr val="tx1">
                      <a:alpha val="60000"/>
                    </a:schemeClr>
                  </a:glow>
                </a:effectLst>
                <a:latin typeface="Arial Black" pitchFamily="34" charset="0"/>
              </a:rPr>
              <a:t>dishonour</a:t>
            </a:r>
            <a:r>
              <a:rPr lang="en-US" sz="4000" b="1" dirty="0">
                <a:ln>
                  <a:solidFill>
                    <a:schemeClr val="tx1"/>
                  </a:solidFill>
                </a:ln>
                <a:solidFill>
                  <a:schemeClr val="bg1"/>
                </a:solidFill>
                <a:effectLst>
                  <a:glow rad="101600">
                    <a:schemeClr val="tx1">
                      <a:alpha val="60000"/>
                    </a:schemeClr>
                  </a:glow>
                </a:effectLst>
                <a:latin typeface="Arial Black" pitchFamily="34" charset="0"/>
              </a:rPr>
              <a:t>; it is raised in glory: it is sown in weakness; it is raised in power:</a:t>
            </a:r>
            <a:br>
              <a:rPr lang="en-US" sz="4000" b="1" dirty="0">
                <a:ln>
                  <a:solidFill>
                    <a:schemeClr val="tx1"/>
                  </a:solidFill>
                </a:ln>
                <a:solidFill>
                  <a:schemeClr val="bg1"/>
                </a:solidFill>
                <a:effectLst>
                  <a:glow rad="101600">
                    <a:schemeClr val="tx1">
                      <a:alpha val="60000"/>
                    </a:schemeClr>
                  </a:glow>
                </a:effectLst>
                <a:latin typeface="Arial Black" pitchFamily="34" charset="0"/>
              </a:rPr>
            </a:br>
            <a:r>
              <a:rPr lang="en-US" sz="4000" b="1" dirty="0">
                <a:ln>
                  <a:solidFill>
                    <a:schemeClr val="tx1"/>
                  </a:solidFill>
                </a:ln>
                <a:solidFill>
                  <a:schemeClr val="bg1"/>
                </a:solidFill>
                <a:effectLst>
                  <a:glow rad="101600">
                    <a:schemeClr val="tx1">
                      <a:alpha val="60000"/>
                    </a:schemeClr>
                  </a:glow>
                </a:effectLst>
                <a:latin typeface="Arial Black" pitchFamily="34" charset="0"/>
              </a:rPr>
              <a:t> It is sown a natural body; it is raised a spiritual body. There is a natural body, and there is a spiritual body.</a:t>
            </a:r>
            <a:br>
              <a:rPr lang="en-US" sz="4000" b="1" dirty="0">
                <a:ln>
                  <a:solidFill>
                    <a:schemeClr val="tx1"/>
                  </a:solidFill>
                </a:ln>
                <a:solidFill>
                  <a:schemeClr val="bg1"/>
                </a:solidFill>
                <a:effectLst>
                  <a:glow rad="101600">
                    <a:schemeClr val="tx1">
                      <a:alpha val="60000"/>
                    </a:schemeClr>
                  </a:glow>
                </a:effectLst>
                <a:latin typeface="Arial Black" pitchFamily="34" charset="0"/>
              </a:rPr>
            </a:br>
            <a:br>
              <a:rPr lang="en-US" sz="4000" b="1" dirty="0">
                <a:ln>
                  <a:solidFill>
                    <a:schemeClr val="tx1"/>
                  </a:solidFill>
                </a:ln>
                <a:solidFill>
                  <a:schemeClr val="bg1"/>
                </a:solidFill>
                <a:effectLst>
                  <a:glow rad="101600">
                    <a:schemeClr val="tx1">
                      <a:alpha val="60000"/>
                    </a:schemeClr>
                  </a:glow>
                </a:effectLst>
                <a:latin typeface="Arial Black" pitchFamily="34" charset="0"/>
              </a:rPr>
            </a:br>
            <a:br>
              <a:rPr lang="en-US" sz="4800" dirty="0">
                <a:solidFill>
                  <a:srgbClr val="FFFF00"/>
                </a:solidFill>
              </a:rPr>
            </a:br>
            <a:endParaRPr lang="en-US" sz="4800" dirty="0">
              <a:solidFill>
                <a:srgbClr val="FFFF00"/>
              </a:solidFill>
            </a:endParaRPr>
          </a:p>
        </p:txBody>
      </p:sp>
    </p:spTree>
    <p:extLst>
      <p:ext uri="{BB962C8B-B14F-4D97-AF65-F5344CB8AC3E}">
        <p14:creationId xmlns:p14="http://schemas.microsoft.com/office/powerpoint/2010/main" val="19582129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ible background images">
            <a:extLst>
              <a:ext uri="{FF2B5EF4-FFF2-40B4-BE49-F238E27FC236}">
                <a16:creationId xmlns:a16="http://schemas.microsoft.com/office/drawing/2014/main" id="{30DCED97-940C-41B0-85C9-F7815E402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143000"/>
            <a:ext cx="11125200" cy="5562600"/>
          </a:xfrm>
        </p:spPr>
        <p:txBody>
          <a:bodyPr>
            <a:noAutofit/>
          </a:bodyPr>
          <a:lstStyle/>
          <a:p>
            <a:br>
              <a:rPr lang="en-US" sz="2800" b="1" dirty="0">
                <a:ln>
                  <a:solidFill>
                    <a:schemeClr val="tx1"/>
                  </a:solidFill>
                </a:ln>
                <a:solidFill>
                  <a:srgbClr val="FFFF00"/>
                </a:solidFill>
                <a:effectLst>
                  <a:glow rad="101600">
                    <a:schemeClr val="tx1">
                      <a:alpha val="60000"/>
                    </a:schemeClr>
                  </a:glow>
                </a:effectLst>
                <a:latin typeface="Arial Black" pitchFamily="34" charset="0"/>
              </a:rPr>
            </a:br>
            <a:r>
              <a:rPr lang="en-US" sz="2800" b="1" dirty="0">
                <a:ln>
                  <a:solidFill>
                    <a:schemeClr val="tx1"/>
                  </a:solidFill>
                </a:ln>
                <a:solidFill>
                  <a:srgbClr val="FFFF00"/>
                </a:solidFill>
                <a:effectLst>
                  <a:glow rad="101600">
                    <a:schemeClr val="tx1">
                      <a:alpha val="60000"/>
                    </a:schemeClr>
                  </a:glow>
                </a:effectLst>
                <a:latin typeface="Arial Black" pitchFamily="34" charset="0"/>
              </a:rPr>
              <a:t> </a:t>
            </a:r>
            <a:r>
              <a:rPr lang="en-US" sz="4800" b="1" i="1" dirty="0">
                <a:ln>
                  <a:solidFill>
                    <a:schemeClr val="tx1"/>
                  </a:solidFill>
                </a:ln>
                <a:solidFill>
                  <a:srgbClr val="FFFF00"/>
                </a:solidFill>
                <a:effectLst>
                  <a:glow rad="101600">
                    <a:schemeClr val="tx1">
                      <a:alpha val="60000"/>
                    </a:schemeClr>
                  </a:glow>
                </a:effectLst>
                <a:latin typeface="Arial Black" pitchFamily="34" charset="0"/>
              </a:rPr>
              <a:t>1John 3:2                                   </a:t>
            </a:r>
            <a:r>
              <a:rPr lang="en-US" sz="4800" b="1" dirty="0">
                <a:ln>
                  <a:solidFill>
                    <a:schemeClr val="tx1"/>
                  </a:solidFill>
                </a:ln>
                <a:solidFill>
                  <a:schemeClr val="bg1"/>
                </a:solidFill>
                <a:effectLst>
                  <a:glow rad="101600">
                    <a:schemeClr val="tx1">
                      <a:alpha val="60000"/>
                    </a:schemeClr>
                  </a:glow>
                </a:effectLst>
                <a:latin typeface="Arial Black" pitchFamily="34" charset="0"/>
              </a:rPr>
              <a:t>Beloved, now are we the sons of God, and it doth not yet appear what we shall be: but we know that, when he shall appear, we shall be like him; for we shall see him as he is.</a:t>
            </a:r>
            <a:br>
              <a:rPr lang="en-US" sz="4800" b="1" dirty="0">
                <a:ln>
                  <a:solidFill>
                    <a:schemeClr val="tx1"/>
                  </a:solidFill>
                </a:ln>
                <a:solidFill>
                  <a:schemeClr val="bg1"/>
                </a:solidFill>
                <a:effectLst>
                  <a:glow rad="101600">
                    <a:schemeClr val="tx1">
                      <a:alpha val="60000"/>
                    </a:schemeClr>
                  </a:glow>
                </a:effectLst>
                <a:latin typeface="Arial Black" pitchFamily="34" charset="0"/>
              </a:rPr>
            </a:br>
            <a:r>
              <a:rPr lang="en-US" sz="4800" b="1" dirty="0">
                <a:ln>
                  <a:solidFill>
                    <a:schemeClr val="tx1"/>
                  </a:solidFill>
                </a:ln>
                <a:solidFill>
                  <a:srgbClr val="FFFF00"/>
                </a:solidFill>
                <a:effectLst>
                  <a:glow rad="101600">
                    <a:schemeClr val="tx1">
                      <a:alpha val="60000"/>
                    </a:schemeClr>
                  </a:glow>
                </a:effectLst>
                <a:latin typeface="Arial Black" pitchFamily="34" charset="0"/>
              </a:rPr>
              <a:t> </a:t>
            </a:r>
            <a:br>
              <a:rPr lang="en-US" sz="4800" b="1" dirty="0">
                <a:ln>
                  <a:solidFill>
                    <a:schemeClr val="tx1"/>
                  </a:solidFill>
                </a:ln>
                <a:solidFill>
                  <a:schemeClr val="bg1"/>
                </a:solidFill>
                <a:effectLst>
                  <a:glow rad="101600">
                    <a:schemeClr val="tx1">
                      <a:alpha val="60000"/>
                    </a:schemeClr>
                  </a:glow>
                </a:effectLst>
                <a:latin typeface="Arial Black" pitchFamily="34" charset="0"/>
              </a:rPr>
            </a:br>
            <a:br>
              <a:rPr lang="en-US" sz="4000" b="1" dirty="0">
                <a:ln>
                  <a:solidFill>
                    <a:schemeClr val="tx1"/>
                  </a:solidFill>
                </a:ln>
                <a:solidFill>
                  <a:schemeClr val="bg1"/>
                </a:solidFill>
                <a:effectLst>
                  <a:glow rad="101600">
                    <a:schemeClr val="tx1">
                      <a:alpha val="60000"/>
                    </a:schemeClr>
                  </a:glow>
                </a:effectLst>
                <a:latin typeface="Arial Black" pitchFamily="34" charset="0"/>
              </a:rPr>
            </a:br>
            <a:br>
              <a:rPr lang="en-US" sz="4800" dirty="0">
                <a:solidFill>
                  <a:srgbClr val="FFFF00"/>
                </a:solidFill>
              </a:rPr>
            </a:br>
            <a:endParaRPr lang="en-US" sz="4800" dirty="0">
              <a:solidFill>
                <a:srgbClr val="FFFF00"/>
              </a:solidFill>
            </a:endParaRPr>
          </a:p>
        </p:txBody>
      </p:sp>
    </p:spTree>
    <p:extLst>
      <p:ext uri="{BB962C8B-B14F-4D97-AF65-F5344CB8AC3E}">
        <p14:creationId xmlns:p14="http://schemas.microsoft.com/office/powerpoint/2010/main" val="18705309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8.4|34|375|0.8"/>
</p:tagLst>
</file>

<file path=ppt/tags/tag10.xml><?xml version="1.0" encoding="utf-8"?>
<p:tagLst xmlns:a="http://schemas.openxmlformats.org/drawingml/2006/main" xmlns:r="http://schemas.openxmlformats.org/officeDocument/2006/relationships" xmlns:p="http://schemas.openxmlformats.org/presentationml/2006/main">
  <p:tag name="TIMING" val="|58.5|157.3|109.4"/>
</p:tagLst>
</file>

<file path=ppt/tags/tag11.xml><?xml version="1.0" encoding="utf-8"?>
<p:tagLst xmlns:a="http://schemas.openxmlformats.org/drawingml/2006/main" xmlns:r="http://schemas.openxmlformats.org/officeDocument/2006/relationships" xmlns:p="http://schemas.openxmlformats.org/presentationml/2006/main">
  <p:tag name="TIMING" val="|0.5|77.4"/>
</p:tagLst>
</file>

<file path=ppt/tags/tag2.xml><?xml version="1.0" encoding="utf-8"?>
<p:tagLst xmlns:a="http://schemas.openxmlformats.org/drawingml/2006/main" xmlns:r="http://schemas.openxmlformats.org/officeDocument/2006/relationships" xmlns:p="http://schemas.openxmlformats.org/presentationml/2006/main">
  <p:tag name="TIMING" val="|568.4|34|375|0.8"/>
</p:tagLst>
</file>

<file path=ppt/tags/tag3.xml><?xml version="1.0" encoding="utf-8"?>
<p:tagLst xmlns:a="http://schemas.openxmlformats.org/drawingml/2006/main" xmlns:r="http://schemas.openxmlformats.org/officeDocument/2006/relationships" xmlns:p="http://schemas.openxmlformats.org/presentationml/2006/main">
  <p:tag name="TIMING" val="|568.4|34|375|0.8"/>
</p:tagLst>
</file>

<file path=ppt/tags/tag4.xml><?xml version="1.0" encoding="utf-8"?>
<p:tagLst xmlns:a="http://schemas.openxmlformats.org/drawingml/2006/main" xmlns:r="http://schemas.openxmlformats.org/officeDocument/2006/relationships" xmlns:p="http://schemas.openxmlformats.org/presentationml/2006/main">
  <p:tag name="TIMING" val="|0.3|27.3|434.7"/>
</p:tagLst>
</file>

<file path=ppt/tags/tag5.xml><?xml version="1.0" encoding="utf-8"?>
<p:tagLst xmlns:a="http://schemas.openxmlformats.org/drawingml/2006/main" xmlns:r="http://schemas.openxmlformats.org/officeDocument/2006/relationships" xmlns:p="http://schemas.openxmlformats.org/presentationml/2006/main">
  <p:tag name="TIMING" val="|0.3|27.3|434.7"/>
</p:tagLst>
</file>

<file path=ppt/tags/tag6.xml><?xml version="1.0" encoding="utf-8"?>
<p:tagLst xmlns:a="http://schemas.openxmlformats.org/drawingml/2006/main" xmlns:r="http://schemas.openxmlformats.org/officeDocument/2006/relationships" xmlns:p="http://schemas.openxmlformats.org/presentationml/2006/main">
  <p:tag name="TIMING" val="|0.3|29.1|272.5"/>
</p:tagLst>
</file>

<file path=ppt/tags/tag7.xml><?xml version="1.0" encoding="utf-8"?>
<p:tagLst xmlns:a="http://schemas.openxmlformats.org/drawingml/2006/main" xmlns:r="http://schemas.openxmlformats.org/officeDocument/2006/relationships" xmlns:p="http://schemas.openxmlformats.org/presentationml/2006/main">
  <p:tag name="TIMING" val="|0.3|29.1|272.5"/>
</p:tagLst>
</file>

<file path=ppt/tags/tag8.xml><?xml version="1.0" encoding="utf-8"?>
<p:tagLst xmlns:a="http://schemas.openxmlformats.org/drawingml/2006/main" xmlns:r="http://schemas.openxmlformats.org/officeDocument/2006/relationships" xmlns:p="http://schemas.openxmlformats.org/presentationml/2006/main">
  <p:tag name="TIMING" val="|0|14.1|382.2"/>
</p:tagLst>
</file>

<file path=ppt/tags/tag9.xml><?xml version="1.0" encoding="utf-8"?>
<p:tagLst xmlns:a="http://schemas.openxmlformats.org/drawingml/2006/main" xmlns:r="http://schemas.openxmlformats.org/officeDocument/2006/relationships" xmlns:p="http://schemas.openxmlformats.org/presentationml/2006/main">
  <p:tag name="TIMING" val="|0.5|126.8|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11854</TotalTime>
  <Words>221</Words>
  <Application>Microsoft Office PowerPoint</Application>
  <PresentationFormat>Widescreen</PresentationFormat>
  <Paragraphs>49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Accent</vt:lpstr>
      <vt:lpstr>Arial</vt:lpstr>
      <vt:lpstr>Arial Black</vt:lpstr>
      <vt:lpstr>Calibri</vt:lpstr>
      <vt:lpstr>Cooper Black</vt:lpstr>
      <vt:lpstr>Office Theme</vt:lpstr>
      <vt:lpstr>HEAVEN – AND YOU!</vt:lpstr>
      <vt:lpstr>METAMORPHOSIS</vt:lpstr>
      <vt:lpstr>METAMORPHOSIS</vt:lpstr>
      <vt:lpstr>METAMORPHOSIS</vt:lpstr>
      <vt:lpstr>METAMORPHOSIS or YOU ARE NOT WHAT YOU WILL BE!  </vt:lpstr>
      <vt:lpstr>Philippians 3:20,21  For our conversation is in heaven; from whence also we look for the Saviour, the Lord Jesus Christ Who shall change our vile body, that it may be fashioned like unto his glorious body, according to the working whereby he is able even to subdue all things unto himself.  </vt:lpstr>
      <vt:lpstr>  I Cor.15:40-44                                        There are also celestial bodies, and bodies terrestrial: but the glory of the celestial is one, and the glory of the terrestrial is another. There is one glory of the sun, and another glory of the moon, and another glory of the stars: for one star differeth from another star in glory.   So also is the resurrection of the dead.  </vt:lpstr>
      <vt:lpstr> It is sown in corruption; it is raised in incorruption:   It is sown in dishonour; it is raised in glory: it is sown in weakness; it is raised in power:  It is sown a natural body; it is raised a spiritual body. There is a natural body, and there is a spiritual body.   </vt:lpstr>
      <vt:lpstr>  1John 3:2                                   Beloved, now are we the sons of God, and it doth not yet appear what we shall be: but we know that, when he shall appear, we shall be like him; for we shall see him as he is.     </vt:lpstr>
      <vt:lpstr>OUR BLURRED VISION: (Limited Existence)</vt:lpstr>
      <vt:lpstr>PowerPoint Presentation</vt:lpstr>
      <vt:lpstr>Dr Henry Morris</vt:lpstr>
      <vt:lpstr>Dr Henry Morris</vt:lpstr>
      <vt:lpstr>Greek: MONE =</vt:lpstr>
      <vt:lpstr>OUR BLURRED VISION: (Limited Existence)</vt:lpstr>
      <vt:lpstr>OUR BLESSED VICTORY: (Unlimited Potential)</vt:lpstr>
      <vt:lpstr>Looking for that blessed hope , and the glorious appearing of the great God and our Savior Jesus Christ… Titus 2:13 </vt:lpstr>
      <vt:lpstr>OUR BLESSED VICTORY: (Unlimited Potential)</vt:lpstr>
      <vt:lpstr>OUR BROADENED VIEW: (Unveiled Vision)</vt:lpstr>
      <vt:lpstr>OUR BROADENED VIEW: (Unveiled Vision))</vt:lpstr>
      <vt:lpstr>OUR BROADENED VIEW: (Unveiled Vision))</vt:lpstr>
      <vt:lpstr>METAMORPHOSIS! 1 Cor. 15:49,50,53-55</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METAMORPHOSIS</dc:title>
  <dc:creator>Paul</dc:creator>
  <cp:lastModifiedBy>Paul Fedena</cp:lastModifiedBy>
  <cp:revision>51</cp:revision>
  <dcterms:created xsi:type="dcterms:W3CDTF">2012-04-20T18:49:40Z</dcterms:created>
  <dcterms:modified xsi:type="dcterms:W3CDTF">2019-10-22T19:06:57Z</dcterms:modified>
</cp:coreProperties>
</file>