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04" r:id="rId2"/>
    <p:sldId id="285" r:id="rId3"/>
    <p:sldId id="257" r:id="rId4"/>
    <p:sldId id="258" r:id="rId5"/>
    <p:sldId id="259" r:id="rId6"/>
    <p:sldId id="261" r:id="rId7"/>
    <p:sldId id="296" r:id="rId8"/>
    <p:sldId id="260" r:id="rId9"/>
    <p:sldId id="272" r:id="rId10"/>
    <p:sldId id="284" r:id="rId11"/>
    <p:sldId id="282" r:id="rId12"/>
    <p:sldId id="262" r:id="rId13"/>
    <p:sldId id="297" r:id="rId14"/>
    <p:sldId id="298" r:id="rId15"/>
    <p:sldId id="301" r:id="rId16"/>
    <p:sldId id="264" r:id="rId17"/>
    <p:sldId id="265" r:id="rId18"/>
    <p:sldId id="293" r:id="rId19"/>
    <p:sldId id="268" r:id="rId20"/>
    <p:sldId id="295" r:id="rId21"/>
    <p:sldId id="299" r:id="rId22"/>
    <p:sldId id="294" r:id="rId23"/>
    <p:sldId id="267" r:id="rId24"/>
    <p:sldId id="270" r:id="rId25"/>
    <p:sldId id="271" r:id="rId26"/>
    <p:sldId id="266" r:id="rId27"/>
    <p:sldId id="274" r:id="rId28"/>
    <p:sldId id="286" r:id="rId29"/>
    <p:sldId id="283" r:id="rId30"/>
    <p:sldId id="269" r:id="rId31"/>
    <p:sldId id="302" r:id="rId32"/>
    <p:sldId id="278" r:id="rId33"/>
    <p:sldId id="279" r:id="rId34"/>
    <p:sldId id="280" r:id="rId35"/>
    <p:sldId id="288" r:id="rId36"/>
    <p:sldId id="291" r:id="rId37"/>
    <p:sldId id="292" r:id="rId38"/>
    <p:sldId id="281" r:id="rId39"/>
    <p:sldId id="30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5280" autoAdjust="0"/>
  </p:normalViewPr>
  <p:slideViewPr>
    <p:cSldViewPr>
      <p:cViewPr varScale="1">
        <p:scale>
          <a:sx n="82" d="100"/>
          <a:sy n="82" d="100"/>
        </p:scale>
        <p:origin x="643" y="72"/>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23E2D-BC96-478D-881D-5AE1175BCE54}" type="datetimeFigureOut">
              <a:rPr lang="en-US" smtClean="0"/>
              <a:pPr/>
              <a:t>5/13/2022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070988-D3B3-475B-A88A-E9DA76E8A9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5E0AA61-674F-461C-B2B4-B1CDA432AFD5}"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0AA61-674F-461C-B2B4-B1CDA432AFD5}"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0AA61-674F-461C-B2B4-B1CDA432AFD5}"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5E0AA61-674F-461C-B2B4-B1CDA432AFD5}"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E0AA61-674F-461C-B2B4-B1CDA432AFD5}" type="datetimeFigureOut">
              <a:rPr lang="en-US" smtClean="0"/>
              <a:pPr/>
              <a:t>5/13/2022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5E0AA61-674F-461C-B2B4-B1CDA432AFD5}"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5E0AA61-674F-461C-B2B4-B1CDA432AFD5}" type="datetimeFigureOut">
              <a:rPr lang="en-US" smtClean="0"/>
              <a:pPr/>
              <a:t>5/13/2022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5E0AA61-674F-461C-B2B4-B1CDA432AFD5}" type="datetimeFigureOut">
              <a:rPr lang="en-US" smtClean="0"/>
              <a:pPr/>
              <a:t>5/13/2022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E0AA61-674F-461C-B2B4-B1CDA432AFD5}" type="datetimeFigureOut">
              <a:rPr lang="en-US" smtClean="0"/>
              <a:pPr/>
              <a:t>5/13/2022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0AA61-674F-461C-B2B4-B1CDA432AFD5}"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5E0AA61-674F-461C-B2B4-B1CDA432AFD5}" type="datetimeFigureOut">
              <a:rPr lang="en-US" smtClean="0"/>
              <a:pPr/>
              <a:t>5/13/2022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86F87-3EDB-4F25-899E-2707BF1A7904}" type="slidenum">
              <a:rPr lang="en-US" smtClean="0"/>
              <a:pPr/>
              <a:t>‹#›</a:t>
            </a:fld>
            <a:endParaRPr lang="en-US"/>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E0AA61-674F-461C-B2B4-B1CDA432AFD5}" type="datetimeFigureOut">
              <a:rPr lang="en-US" smtClean="0"/>
              <a:pPr/>
              <a:t>5/13/2022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486F87-3EDB-4F25-899E-2707BF1A790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hyperlink" Target="http://images.google.com/url?sa=i&amp;rct=j&amp;q=unusual+musical+instruments&amp;source=images&amp;cd=&amp;cad=rja&amp;docid=L9sAQPw4NN3mfM&amp;tbnid=JOoqgYU1UBTaSM:&amp;ved=0CAUQjRw&amp;url=http://blog.koldcast.tv/2010/koldcast-news/20-unique-and-weird-musical-instruments/&amp;ei=k9ThUceWN_Gu4AOu9IDwAg&amp;bvm=bv.48705608,d.aWc&amp;psig=AFQjCNFAQ4HERDTEoXwaGm7NSn9pApp-7A&amp;ust=1373840725413255" TargetMode="External"/><Relationship Id="rId13"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0.jpeg"/><Relationship Id="rId12" Type="http://schemas.openxmlformats.org/officeDocument/2006/relationships/hyperlink" Target="http://images.google.com/url?sa=i&amp;rct=j&amp;q=unusual+musical+instruments&amp;source=images&amp;cd=&amp;cad=rja&amp;docid=mEXkhpuRsPFWoM&amp;tbnid=oZ9pyypKFpT1iM:&amp;ved=0CAUQjRw&amp;url=http://www.metmuseum.org/en/exhibitions/listings/2009/sounding-the-pacific&amp;ei=DtXhUZTNC8rh4AP5xoH4BA&amp;bvm=bv.48705608,d.aWc&amp;psig=AFQjCNFAQ4HERDTEoXwaGm7NSn9pApp-7A&amp;ust=1373840725413255" TargetMode="External"/><Relationship Id="rId2" Type="http://schemas.openxmlformats.org/officeDocument/2006/relationships/hyperlink" Target="http://images.google.com/url?sa=i&amp;rct=j&amp;q=unusual+musical+instruments&amp;source=images&amp;cd=&amp;cad=rja&amp;docid=_5-wx59WA57SkM&amp;tbnid=oQ5cKwFhqlFXFM:&amp;ved=0CAUQjRw&amp;url=http://www.toxel.com/tech/2011/11/08/unique-guitars-from-japan/&amp;ei=CdThUY2lI9iv4APYxoHwCw&amp;bvm=bv.48705608,d.aWc&amp;psig=AFQjCNFAQ4HERDTEoXwaGm7NSn9pApp-7A&amp;ust=1373840725413255" TargetMode="External"/><Relationship Id="rId1" Type="http://schemas.openxmlformats.org/officeDocument/2006/relationships/slideLayout" Target="../slideLayouts/slideLayout1.xml"/><Relationship Id="rId6" Type="http://schemas.openxmlformats.org/officeDocument/2006/relationships/hyperlink" Target="http://images.google.com/url?sa=i&amp;rct=j&amp;q=unusual+musical+instruments&amp;source=images&amp;cd=&amp;cad=rja&amp;docid=-4R0blBeFT7LiM&amp;tbnid=vzBDc31tJCOkDM:&amp;ved=0CAUQjRw&amp;url=http://www.bajiroo.com/2013/05/37-strange-music-instrumentals/&amp;ei=Z9ThUceyAdfl4APYr4CQAw&amp;bvm=bv.48705608,d.aWc&amp;psig=AFQjCNFAQ4HERDTEoXwaGm7NSn9pApp-7A&amp;ust=1373840725413255" TargetMode="External"/><Relationship Id="rId11" Type="http://schemas.openxmlformats.org/officeDocument/2006/relationships/image" Target="../media/image22.jpeg"/><Relationship Id="rId5" Type="http://schemas.openxmlformats.org/officeDocument/2006/relationships/image" Target="../media/image19.png"/><Relationship Id="rId10" Type="http://schemas.openxmlformats.org/officeDocument/2006/relationships/hyperlink" Target="http://images.google.com/url?sa=i&amp;rct=j&amp;q=unusual+musical+instruments&amp;source=images&amp;cd=&amp;cad=rja&amp;docid=7ZHwRciPtbBh6M&amp;tbnid=wn0PFW0UXDf9SM:&amp;ved=0CAUQjRw&amp;url=http://www.metmuseum.org/toah/works-of-art/89.4.614&amp;ei=ztThUZvwEZLG4AOd-YHICg&amp;bvm=bv.48705608,d.aWc&amp;psig=AFQjCNFAQ4HERDTEoXwaGm7NSn9pApp-7A&amp;ust=1373840725413255" TargetMode="External"/><Relationship Id="rId4" Type="http://schemas.openxmlformats.org/officeDocument/2006/relationships/hyperlink" Target="http://images.google.com/url?sa=i&amp;rct=j&amp;q=unusual+musical+instruments&amp;source=images&amp;cd=&amp;cad=rja&amp;docid=-4R0blBeFT7LiM&amp;tbnid=vzBDc31tJCOkDM:&amp;ved=0CAUQjRw&amp;url=http://windworld.com/&amp;ei=RNThUefnBfG24APz-YGIBQ&amp;bvm=bv.48705608,d.aWc&amp;psig=AFQjCNFAQ4HERDTEoXwaGm7NSn9pApp-7A&amp;ust=1373840725413255" TargetMode="External"/><Relationship Id="rId9"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8.jpe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wallsave.com/wallpapers/1920x1200/heaven/430468/heaven-hd-com-430468.jpg">
            <a:extLst>
              <a:ext uri="{FF2B5EF4-FFF2-40B4-BE49-F238E27FC236}">
                <a16:creationId xmlns:a16="http://schemas.microsoft.com/office/drawing/2014/main" id="{A3F57297-5EA4-42E3-B946-7A7A6252BB4E}"/>
              </a:ext>
            </a:extLst>
          </p:cNvPr>
          <p:cNvPicPr>
            <a:picLocks noChangeAspect="1" noChangeArrowheads="1"/>
          </p:cNvPicPr>
          <p:nvPr/>
        </p:nvPicPr>
        <p:blipFill>
          <a:blip r:embed="rId2" cstate="print"/>
          <a:srcRect/>
          <a:stretch>
            <a:fillRect/>
          </a:stretch>
        </p:blipFill>
        <p:spPr bwMode="auto">
          <a:xfrm>
            <a:off x="0" y="0"/>
            <a:ext cx="12494402" cy="6858000"/>
          </a:xfrm>
          <a:prstGeom prst="rect">
            <a:avLst/>
          </a:prstGeom>
          <a:noFill/>
        </p:spPr>
      </p:pic>
      <p:sp>
        <p:nvSpPr>
          <p:cNvPr id="2" name="Title 1">
            <a:extLst>
              <a:ext uri="{FF2B5EF4-FFF2-40B4-BE49-F238E27FC236}">
                <a16:creationId xmlns:a16="http://schemas.microsoft.com/office/drawing/2014/main" id="{1B5C6735-08ED-447A-9C44-4BA687212A93}"/>
              </a:ext>
            </a:extLst>
          </p:cNvPr>
          <p:cNvSpPr>
            <a:spLocks noGrp="1"/>
          </p:cNvSpPr>
          <p:nvPr>
            <p:ph type="ctrTitle"/>
          </p:nvPr>
        </p:nvSpPr>
        <p:spPr>
          <a:xfrm>
            <a:off x="762000" y="3429000"/>
            <a:ext cx="6172200" cy="1470025"/>
          </a:xfrm>
        </p:spPr>
        <p:txBody>
          <a:bodyPr>
            <a:noAutofit/>
          </a:bodyPr>
          <a:lstStyle/>
          <a:p>
            <a:r>
              <a:rPr lang="en-US" sz="6600" dirty="0">
                <a:ln>
                  <a:solidFill>
                    <a:sysClr val="windowText" lastClr="000000"/>
                  </a:solidFill>
                </a:ln>
                <a:solidFill>
                  <a:schemeClr val="bg1"/>
                </a:solidFill>
                <a:effectLst>
                  <a:glow rad="101600">
                    <a:schemeClr val="tx1">
                      <a:alpha val="60000"/>
                    </a:schemeClr>
                  </a:glow>
                </a:effectLst>
                <a:latin typeface="Cooper Black" panose="0208090404030B020404" pitchFamily="18" charset="0"/>
              </a:rPr>
              <a:t>HEAVEN ON EARTH </a:t>
            </a:r>
            <a:br>
              <a:rPr lang="en-US" sz="6600" dirty="0">
                <a:ln>
                  <a:solidFill>
                    <a:sysClr val="windowText" lastClr="000000"/>
                  </a:solidFill>
                </a:ln>
                <a:solidFill>
                  <a:schemeClr val="bg1"/>
                </a:solidFill>
                <a:effectLst>
                  <a:glow rad="101600">
                    <a:schemeClr val="tx1">
                      <a:alpha val="60000"/>
                    </a:schemeClr>
                  </a:glow>
                </a:effectLst>
                <a:latin typeface="Cooper Black" panose="0208090404030B020404" pitchFamily="18" charset="0"/>
              </a:rPr>
            </a:br>
            <a:r>
              <a:rPr lang="en-US" sz="6600" dirty="0">
                <a:ln>
                  <a:solidFill>
                    <a:sysClr val="windowText" lastClr="000000"/>
                  </a:solidFill>
                </a:ln>
                <a:solidFill>
                  <a:schemeClr val="bg1"/>
                </a:solidFill>
                <a:effectLst>
                  <a:glow rad="101600">
                    <a:schemeClr val="tx1">
                      <a:alpha val="60000"/>
                    </a:schemeClr>
                  </a:glow>
                </a:effectLst>
                <a:latin typeface="Cooper Black" panose="0208090404030B020404" pitchFamily="18" charset="0"/>
              </a:rPr>
              <a:t>SUNDAY</a:t>
            </a:r>
          </a:p>
        </p:txBody>
      </p:sp>
    </p:spTree>
    <p:extLst>
      <p:ext uri="{BB962C8B-B14F-4D97-AF65-F5344CB8AC3E}">
        <p14:creationId xmlns:p14="http://schemas.microsoft.com/office/powerpoint/2010/main" val="1777394849"/>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AppData\Local\Temp\Temp1_bible6.zip\bible61.jpg"/>
          <p:cNvPicPr>
            <a:picLocks noChangeAspect="1" noChangeArrowheads="1"/>
          </p:cNvPicPr>
          <p:nvPr/>
        </p:nvPicPr>
        <p:blipFill>
          <a:blip r:embed="rId2" cstate="print"/>
          <a:srcRect/>
          <a:stretch>
            <a:fillRect/>
          </a:stretch>
        </p:blipFill>
        <p:spPr bwMode="auto">
          <a:xfrm>
            <a:off x="76200" y="0"/>
            <a:ext cx="12115800" cy="6858000"/>
          </a:xfrm>
          <a:prstGeom prst="rect">
            <a:avLst/>
          </a:prstGeom>
          <a:noFill/>
        </p:spPr>
      </p:pic>
      <p:sp>
        <p:nvSpPr>
          <p:cNvPr id="2" name="Title 1"/>
          <p:cNvSpPr>
            <a:spLocks noGrp="1"/>
          </p:cNvSpPr>
          <p:nvPr>
            <p:ph type="ctrTitle"/>
          </p:nvPr>
        </p:nvSpPr>
        <p:spPr>
          <a:xfrm>
            <a:off x="1219200" y="1828801"/>
            <a:ext cx="9525000" cy="3352800"/>
          </a:xfrm>
        </p:spPr>
        <p:txBody>
          <a:bodyPr>
            <a:normAutofit/>
          </a:bodyPr>
          <a:lstStyle/>
          <a:p>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Wherever God dwells –</a:t>
            </a:r>
            <a:b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br>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that is Heaven!</a:t>
            </a:r>
          </a:p>
        </p:txBody>
      </p:sp>
    </p:spTree>
  </p:cSld>
  <p:clrMapOvr>
    <a:masterClrMapping/>
  </p:clrMapOvr>
  <p:transition spd="slow">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propheticalert.files.wordpress.com/2011/03/heaven.jpg"/>
          <p:cNvPicPr>
            <a:picLocks noChangeAspect="1" noChangeArrowheads="1"/>
          </p:cNvPicPr>
          <p:nvPr/>
        </p:nvPicPr>
        <p:blipFill>
          <a:blip r:embed="rId3"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838200" y="533401"/>
            <a:ext cx="10668000" cy="3067050"/>
          </a:xfrm>
        </p:spPr>
        <p:txBody>
          <a:bodyPr>
            <a:normAutofit/>
          </a:bodyPr>
          <a:lstStyle/>
          <a:p>
            <a:r>
              <a:rPr lang="en-US" sz="6000" dirty="0">
                <a:ln>
                  <a:solidFill>
                    <a:schemeClr val="tx1"/>
                  </a:solidFill>
                </a:ln>
                <a:solidFill>
                  <a:schemeClr val="bg1"/>
                </a:solidFill>
                <a:effectLst>
                  <a:glow rad="101600">
                    <a:schemeClr val="tx1">
                      <a:alpha val="60000"/>
                    </a:schemeClr>
                  </a:glow>
                </a:effectLst>
                <a:latin typeface="Arial Black" pitchFamily="34" charset="0"/>
              </a:rPr>
              <a:t>Heaven is </a:t>
            </a:r>
            <a:r>
              <a:rPr lang="en-US" sz="6000" dirty="0">
                <a:ln>
                  <a:solidFill>
                    <a:schemeClr val="tx1"/>
                  </a:solidFill>
                </a:ln>
                <a:solidFill>
                  <a:srgbClr val="FFFF00"/>
                </a:solidFill>
                <a:effectLst>
                  <a:glow rad="101600">
                    <a:schemeClr val="tx1">
                      <a:alpha val="60000"/>
                    </a:schemeClr>
                  </a:glow>
                </a:effectLst>
                <a:latin typeface="Arial Black" pitchFamily="34" charset="0"/>
              </a:rPr>
              <a:t>FOREVER</a:t>
            </a:r>
            <a:r>
              <a:rPr lang="en-US" sz="6000" dirty="0">
                <a:ln>
                  <a:solidFill>
                    <a:schemeClr val="tx1"/>
                  </a:solidFill>
                </a:ln>
                <a:solidFill>
                  <a:schemeClr val="bg1"/>
                </a:solidFill>
                <a:effectLst>
                  <a:glow rad="101600">
                    <a:schemeClr val="tx1">
                      <a:alpha val="60000"/>
                    </a:schemeClr>
                  </a:glow>
                </a:effectLst>
                <a:latin typeface="Arial Black" pitchFamily="34" charset="0"/>
              </a:rPr>
              <a:t>!</a:t>
            </a:r>
            <a:br>
              <a:rPr lang="en-US" sz="6000" dirty="0">
                <a:ln>
                  <a:solidFill>
                    <a:schemeClr val="tx1"/>
                  </a:solidFill>
                </a:ln>
                <a:solidFill>
                  <a:schemeClr val="bg1"/>
                </a:solidFill>
                <a:effectLst>
                  <a:glow rad="101600">
                    <a:schemeClr val="tx1">
                      <a:alpha val="60000"/>
                    </a:schemeClr>
                  </a:glow>
                </a:effectLst>
                <a:latin typeface="Arial Black" pitchFamily="34" charset="0"/>
              </a:rPr>
            </a:br>
            <a:r>
              <a:rPr lang="en-US" sz="6000" dirty="0">
                <a:ln>
                  <a:solidFill>
                    <a:schemeClr val="tx1"/>
                  </a:solidFill>
                </a:ln>
                <a:solidFill>
                  <a:schemeClr val="bg1"/>
                </a:solidFill>
                <a:effectLst>
                  <a:glow rad="101600">
                    <a:schemeClr val="tx1">
                      <a:alpha val="60000"/>
                    </a:schemeClr>
                  </a:glow>
                </a:effectLst>
                <a:latin typeface="Arial Black" pitchFamily="34" charset="0"/>
              </a:rPr>
              <a:t>What will you possibly </a:t>
            </a:r>
            <a:r>
              <a:rPr lang="en-US" sz="6000" u="sng" dirty="0">
                <a:ln>
                  <a:solidFill>
                    <a:schemeClr val="tx1"/>
                  </a:solidFill>
                </a:ln>
                <a:solidFill>
                  <a:schemeClr val="bg1"/>
                </a:solidFill>
                <a:effectLst>
                  <a:glow rad="101600">
                    <a:schemeClr val="tx1">
                      <a:alpha val="60000"/>
                    </a:schemeClr>
                  </a:glow>
                </a:effectLst>
                <a:latin typeface="Arial Black" pitchFamily="34" charset="0"/>
              </a:rPr>
              <a:t>DO</a:t>
            </a:r>
            <a:r>
              <a:rPr lang="en-US" sz="6000" dirty="0">
                <a:ln>
                  <a:solidFill>
                    <a:schemeClr val="tx1"/>
                  </a:solidFill>
                </a:ln>
                <a:solidFill>
                  <a:schemeClr val="bg1"/>
                </a:solidFill>
                <a:effectLst>
                  <a:glow rad="101600">
                    <a:schemeClr val="tx1">
                      <a:alpha val="60000"/>
                    </a:schemeClr>
                  </a:glow>
                </a:effectLst>
                <a:latin typeface="Arial Black" pitchFamily="34" charset="0"/>
              </a:rPr>
              <a:t> </a:t>
            </a:r>
            <a:r>
              <a:rPr lang="en-US" sz="6000" dirty="0">
                <a:ln>
                  <a:solidFill>
                    <a:schemeClr val="tx1"/>
                  </a:solidFill>
                </a:ln>
                <a:solidFill>
                  <a:srgbClr val="FFFF00"/>
                </a:solidFill>
                <a:effectLst>
                  <a:glow rad="101600">
                    <a:schemeClr val="tx1">
                      <a:alpha val="60000"/>
                    </a:schemeClr>
                  </a:glow>
                </a:effectLst>
                <a:latin typeface="Arial Black" pitchFamily="34" charset="0"/>
              </a:rPr>
              <a:t>FOREVER</a:t>
            </a:r>
            <a:r>
              <a:rPr lang="en-US" sz="6000" dirty="0">
                <a:ln>
                  <a:solidFill>
                    <a:schemeClr val="tx1"/>
                  </a:solidFill>
                </a:ln>
                <a:solidFill>
                  <a:schemeClr val="bg1"/>
                </a:solidFill>
                <a:effectLst>
                  <a:glow rad="101600">
                    <a:schemeClr val="tx1">
                      <a:alpha val="60000"/>
                    </a:schemeClr>
                  </a:glow>
                </a:effectLst>
                <a:latin typeface="Arial Black" pitchFamily="34" charset="0"/>
              </a:rPr>
              <a:t>?!</a:t>
            </a:r>
          </a:p>
        </p:txBody>
      </p:sp>
      <p:sp>
        <p:nvSpPr>
          <p:cNvPr id="3" name="Subtitle 2"/>
          <p:cNvSpPr>
            <a:spLocks noGrp="1"/>
          </p:cNvSpPr>
          <p:nvPr>
            <p:ph type="subTitle" idx="1"/>
          </p:nvPr>
        </p:nvSpPr>
        <p:spPr>
          <a:xfrm>
            <a:off x="990600" y="4048125"/>
            <a:ext cx="9906000" cy="2362200"/>
          </a:xfrm>
        </p:spPr>
        <p:txBody>
          <a:bodyPr>
            <a:normAutofit/>
          </a:bodyPr>
          <a:lstStyle/>
          <a:p>
            <a:r>
              <a:rPr lang="en-US" sz="7200" i="1" dirty="0">
                <a:ln>
                  <a:solidFill>
                    <a:schemeClr val="tx1"/>
                  </a:solidFill>
                </a:ln>
                <a:solidFill>
                  <a:schemeClr val="bg1"/>
                </a:solidFill>
                <a:effectLst>
                  <a:glow rad="101600">
                    <a:schemeClr val="tx1">
                      <a:alpha val="60000"/>
                    </a:schemeClr>
                  </a:glow>
                </a:effectLst>
                <a:latin typeface="Arial Black" pitchFamily="34" charset="0"/>
              </a:rPr>
              <a:t>Will you be   </a:t>
            </a:r>
            <a:r>
              <a:rPr lang="en-US" sz="7200" i="1" u="sng" dirty="0">
                <a:ln>
                  <a:solidFill>
                    <a:schemeClr val="tx1"/>
                  </a:solidFill>
                </a:ln>
                <a:solidFill>
                  <a:srgbClr val="FFFF00"/>
                </a:solidFill>
                <a:effectLst>
                  <a:glow rad="101600">
                    <a:schemeClr val="tx1">
                      <a:alpha val="60000"/>
                    </a:schemeClr>
                  </a:glow>
                </a:effectLst>
                <a:latin typeface="Arial Black" pitchFamily="34" charset="0"/>
              </a:rPr>
              <a:t>BORED</a:t>
            </a:r>
            <a:r>
              <a:rPr lang="en-US" sz="7200" i="1" dirty="0">
                <a:ln>
                  <a:solidFill>
                    <a:schemeClr val="tx1"/>
                  </a:solidFill>
                </a:ln>
                <a:solidFill>
                  <a:srgbClr val="FFFF00"/>
                </a:solidFill>
                <a:effectLst>
                  <a:glow rad="101600">
                    <a:schemeClr val="tx1">
                      <a:alpha val="60000"/>
                    </a:schemeClr>
                  </a:glow>
                </a:effectLst>
                <a:latin typeface="Arial Black" pitchFamily="34" charset="0"/>
              </a:rPr>
              <a:t> in GLORY?</a:t>
            </a:r>
          </a:p>
        </p:txBody>
      </p:sp>
    </p:spTree>
    <p:custDataLst>
      <p:tags r:id="rId1"/>
    </p:custDataLst>
  </p:cSld>
  <p:clrMapOvr>
    <a:masterClrMapping/>
  </p:clrMapOvr>
  <p:transition spd="slow" advTm="21560">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770" decel="100000"/>
                                        <p:tgtEl>
                                          <p:spTgt spid="3">
                                            <p:txEl>
                                              <p:pRg st="0" end="0"/>
                                            </p:txEl>
                                          </p:spTgt>
                                        </p:tgtEl>
                                      </p:cBhvr>
                                    </p:animEffect>
                                    <p:animScale>
                                      <p:cBhvr>
                                        <p:cTn id="13" dur="770" decel="100000"/>
                                        <p:tgtEl>
                                          <p:spTgt spid="3">
                                            <p:txEl>
                                              <p:pRg st="0" end="0"/>
                                            </p:txEl>
                                          </p:spTgt>
                                        </p:tgtEl>
                                      </p:cBhvr>
                                      <p:from x="10000" y="10000"/>
                                      <p:to x="200000" y="450000"/>
                                    </p:animScale>
                                    <p:animScale>
                                      <p:cBhvr>
                                        <p:cTn id="14" dur="1230" accel="100000" fill="hold">
                                          <p:stCondLst>
                                            <p:cond delay="770"/>
                                          </p:stCondLst>
                                        </p:cTn>
                                        <p:tgtEl>
                                          <p:spTgt spid="3">
                                            <p:txEl>
                                              <p:pRg st="0" end="0"/>
                                            </p:txEl>
                                          </p:spTgt>
                                        </p:tgtEl>
                                      </p:cBhvr>
                                      <p:from x="200000" y="450000"/>
                                      <p:to x="100000" y="100000"/>
                                    </p:animScale>
                                    <p:set>
                                      <p:cBhvr>
                                        <p:cTn id="15" dur="770" fill="hold"/>
                                        <p:tgtEl>
                                          <p:spTgt spid="3">
                                            <p:txEl>
                                              <p:pRg st="0" end="0"/>
                                            </p:txEl>
                                          </p:spTgt>
                                        </p:tgtEl>
                                        <p:attrNameLst>
                                          <p:attrName>ppt_x</p:attrName>
                                        </p:attrNameLst>
                                      </p:cBhvr>
                                      <p:to>
                                        <p:strVal val="(0.5)"/>
                                      </p:to>
                                    </p:set>
                                    <p:anim from="(0.5)" to="(#ppt_x)" calcmode="lin" valueType="num">
                                      <p:cBhvr>
                                        <p:cTn id="16" dur="1230" accel="100000" fill="hold">
                                          <p:stCondLst>
                                            <p:cond delay="770"/>
                                          </p:stCondLst>
                                        </p:cTn>
                                        <p:tgtEl>
                                          <p:spTgt spid="3">
                                            <p:txEl>
                                              <p:pRg st="0" end="0"/>
                                            </p:txEl>
                                          </p:spTgt>
                                        </p:tgtEl>
                                        <p:attrNameLst>
                                          <p:attrName>ppt_x</p:attrName>
                                        </p:attrNameLst>
                                      </p:cBhvr>
                                    </p:anim>
                                    <p:set>
                                      <p:cBhvr>
                                        <p:cTn id="17" dur="770" fill="hold"/>
                                        <p:tgtEl>
                                          <p:spTgt spid="3">
                                            <p:txEl>
                                              <p:pRg st="0" end="0"/>
                                            </p:txEl>
                                          </p:spTgt>
                                        </p:tgtEl>
                                        <p:attrNameLst>
                                          <p:attrName>ppt_y</p:attrName>
                                        </p:attrNameLst>
                                      </p:cBhvr>
                                      <p:to>
                                        <p:strVal val="(#ppt_y+0.4)"/>
                                      </p:to>
                                    </p:set>
                                    <p:anim from="(#ppt_y+0.4)" to="(#ppt_y)" calcmode="lin" valueType="num">
                                      <p:cBhvr>
                                        <p:cTn id="18" dur="1230" accel="100000" fill="hold">
                                          <p:stCondLst>
                                            <p:cond delay="770"/>
                                          </p:stCondLst>
                                        </p:cTn>
                                        <p:tgtEl>
                                          <p:spTgt spid="3">
                                            <p:txEl>
                                              <p:pRg st="0" end="0"/>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4.hubimg.com/u/4446359_f496.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762000" y="1"/>
            <a:ext cx="7772400" cy="1470025"/>
          </a:xfrm>
        </p:spPr>
        <p:txBody>
          <a:bodyPr>
            <a:normAutofit/>
          </a:bodyPr>
          <a:lstStyle/>
          <a:p>
            <a:r>
              <a:rPr lang="en-US" sz="2800" dirty="0">
                <a:solidFill>
                  <a:schemeClr val="bg1"/>
                </a:solidFill>
                <a:effectLst>
                  <a:glow rad="101600">
                    <a:schemeClr val="tx1">
                      <a:alpha val="60000"/>
                    </a:schemeClr>
                  </a:glow>
                </a:effectLst>
                <a:latin typeface="Arial Black" pitchFamily="34" charset="0"/>
              </a:rPr>
              <a:t>			BORED IN GLORY?</a:t>
            </a:r>
          </a:p>
        </p:txBody>
      </p:sp>
      <p:sp>
        <p:nvSpPr>
          <p:cNvPr id="3" name="Subtitle 2"/>
          <p:cNvSpPr>
            <a:spLocks noGrp="1"/>
          </p:cNvSpPr>
          <p:nvPr>
            <p:ph type="subTitle" idx="1"/>
          </p:nvPr>
        </p:nvSpPr>
        <p:spPr>
          <a:xfrm>
            <a:off x="2133600" y="1447800"/>
            <a:ext cx="7924800" cy="5410200"/>
          </a:xfrm>
        </p:spPr>
        <p:txBody>
          <a:bodyPr>
            <a:normAutofit/>
          </a:bodyPr>
          <a:lstStyle/>
          <a:p>
            <a:r>
              <a:rPr lang="en-US" sz="6000" dirty="0">
                <a:ln>
                  <a:solidFill>
                    <a:sysClr val="windowText" lastClr="000000"/>
                  </a:solidFill>
                </a:ln>
                <a:solidFill>
                  <a:srgbClr val="00FFFF"/>
                </a:solidFill>
                <a:effectLst>
                  <a:glow rad="101600">
                    <a:schemeClr val="tx2">
                      <a:alpha val="60000"/>
                    </a:schemeClr>
                  </a:glow>
                </a:effectLst>
                <a:latin typeface="Berlin Sans FB Demi" pitchFamily="34" charset="0"/>
              </a:rPr>
              <a:t>SERVICE IN GLORY: Rev. 22:3,4</a:t>
            </a: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AppData\Local\Temp\Temp1_bible6.zip\bible61.jpg"/>
          <p:cNvPicPr>
            <a:picLocks noChangeAspect="1" noChangeArrowheads="1"/>
          </p:cNvPicPr>
          <p:nvPr/>
        </p:nvPicPr>
        <p:blipFill>
          <a:blip r:embed="rId2" cstate="print"/>
          <a:srcRect/>
          <a:stretch>
            <a:fillRect/>
          </a:stretch>
        </p:blipFill>
        <p:spPr bwMode="auto">
          <a:xfrm>
            <a:off x="76200" y="0"/>
            <a:ext cx="12115800" cy="6858000"/>
          </a:xfrm>
          <a:prstGeom prst="rect">
            <a:avLst/>
          </a:prstGeom>
          <a:noFill/>
        </p:spPr>
      </p:pic>
      <p:sp>
        <p:nvSpPr>
          <p:cNvPr id="2" name="Title 1"/>
          <p:cNvSpPr>
            <a:spLocks noGrp="1"/>
          </p:cNvSpPr>
          <p:nvPr>
            <p:ph type="ctrTitle"/>
          </p:nvPr>
        </p:nvSpPr>
        <p:spPr>
          <a:xfrm>
            <a:off x="1219200" y="1219200"/>
            <a:ext cx="9525000" cy="3962401"/>
          </a:xfrm>
        </p:spPr>
        <p:txBody>
          <a:bodyPr>
            <a:noAutofit/>
          </a:bodyPr>
          <a:lstStyle/>
          <a:p>
            <a:br>
              <a:rPr lang="en-US" i="1" dirty="0">
                <a:ln>
                  <a:solidFill>
                    <a:sysClr val="windowText" lastClr="000000"/>
                  </a:solidFill>
                </a:ln>
                <a:solidFill>
                  <a:schemeClr val="bg1"/>
                </a:solidFill>
                <a:effectLst>
                  <a:glow rad="101600">
                    <a:schemeClr val="tx1">
                      <a:alpha val="60000"/>
                    </a:schemeClr>
                  </a:glow>
                </a:effectLst>
                <a:latin typeface="Arial Black" pitchFamily="34" charset="0"/>
              </a:rPr>
            </a:br>
            <a:r>
              <a:rPr lang="en-US" dirty="0">
                <a:ln>
                  <a:solidFill>
                    <a:sysClr val="windowText" lastClr="000000"/>
                  </a:solidFill>
                </a:ln>
                <a:solidFill>
                  <a:schemeClr val="bg1"/>
                </a:solidFill>
                <a:effectLst>
                  <a:glow rad="101600">
                    <a:schemeClr val="tx1">
                      <a:alpha val="60000"/>
                    </a:schemeClr>
                  </a:glow>
                </a:effectLst>
                <a:latin typeface="Arial Black" pitchFamily="34" charset="0"/>
              </a:rPr>
              <a:t>Revelation 22:3,4                  </a:t>
            </a:r>
            <a:r>
              <a:rPr lang="en-US" i="1" dirty="0">
                <a:ln>
                  <a:solidFill>
                    <a:sysClr val="windowText" lastClr="000000"/>
                  </a:solidFill>
                </a:ln>
                <a:solidFill>
                  <a:schemeClr val="bg1"/>
                </a:solidFill>
                <a:effectLst>
                  <a:glow rad="101600">
                    <a:schemeClr val="tx1">
                      <a:alpha val="60000"/>
                    </a:schemeClr>
                  </a:glow>
                </a:effectLst>
                <a:latin typeface="Arial Black" pitchFamily="34" charset="0"/>
              </a:rPr>
              <a:t>And there shall be no more curse: but the throne of God and of the Lamb shall be in it; and </a:t>
            </a:r>
            <a:r>
              <a:rPr lang="en-US" i="1" dirty="0">
                <a:ln>
                  <a:solidFill>
                    <a:sysClr val="windowText" lastClr="000000"/>
                  </a:solidFill>
                </a:ln>
                <a:solidFill>
                  <a:schemeClr val="bg1"/>
                </a:solidFill>
                <a:effectLst>
                  <a:glow rad="101600">
                    <a:schemeClr val="tx1">
                      <a:alpha val="60000"/>
                    </a:schemeClr>
                  </a:glow>
                </a:effectLst>
                <a:highlight>
                  <a:srgbClr val="FFFF00"/>
                </a:highlight>
                <a:latin typeface="Arial Black" pitchFamily="34" charset="0"/>
              </a:rPr>
              <a:t>His servants shall serve Him</a:t>
            </a:r>
            <a:r>
              <a:rPr lang="en-US" i="1" dirty="0">
                <a:ln>
                  <a:solidFill>
                    <a:sysClr val="windowText" lastClr="000000"/>
                  </a:solidFill>
                </a:ln>
                <a:solidFill>
                  <a:schemeClr val="bg1"/>
                </a:solidFill>
                <a:effectLst>
                  <a:glow rad="101600">
                    <a:schemeClr val="tx1">
                      <a:alpha val="60000"/>
                    </a:schemeClr>
                  </a:glow>
                </a:effectLst>
                <a:latin typeface="Arial Black" pitchFamily="34" charset="0"/>
              </a:rPr>
              <a:t>: And they shall see His face: and His name shall be in their foreheads.</a:t>
            </a:r>
          </a:p>
        </p:txBody>
      </p:sp>
    </p:spTree>
    <p:extLst>
      <p:ext uri="{BB962C8B-B14F-4D97-AF65-F5344CB8AC3E}">
        <p14:creationId xmlns:p14="http://schemas.microsoft.com/office/powerpoint/2010/main" val="1973940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s4.hubimg.com/u/4446359_f496.jpg"/>
          <p:cNvPicPr>
            <a:picLocks noChangeAspect="1" noChangeArrowheads="1"/>
          </p:cNvPicPr>
          <p:nvPr/>
        </p:nvPicPr>
        <p:blipFill>
          <a:blip r:embed="rId2" cstate="print"/>
          <a:srcRect/>
          <a:stretch>
            <a:fillRect/>
          </a:stretch>
        </p:blipFill>
        <p:spPr bwMode="auto">
          <a:xfrm>
            <a:off x="0" y="-152400"/>
            <a:ext cx="12192000" cy="7086600"/>
          </a:xfrm>
          <a:prstGeom prst="rect">
            <a:avLst/>
          </a:prstGeom>
          <a:noFill/>
        </p:spPr>
      </p:pic>
      <p:sp>
        <p:nvSpPr>
          <p:cNvPr id="2" name="Title 1"/>
          <p:cNvSpPr>
            <a:spLocks noGrp="1"/>
          </p:cNvSpPr>
          <p:nvPr>
            <p:ph type="ctrTitle"/>
          </p:nvPr>
        </p:nvSpPr>
        <p:spPr>
          <a:xfrm>
            <a:off x="-2667000" y="-152400"/>
            <a:ext cx="7772400" cy="1470025"/>
          </a:xfrm>
        </p:spPr>
        <p:txBody>
          <a:bodyPr>
            <a:normAutofit/>
          </a:bodyPr>
          <a:lstStyle/>
          <a:p>
            <a:r>
              <a:rPr lang="en-US" sz="2800" dirty="0">
                <a:solidFill>
                  <a:schemeClr val="bg1"/>
                </a:solidFill>
                <a:effectLst>
                  <a:glow rad="101600">
                    <a:schemeClr val="tx1">
                      <a:alpha val="60000"/>
                    </a:schemeClr>
                  </a:glow>
                </a:effectLst>
                <a:latin typeface="Arial Black" pitchFamily="34" charset="0"/>
              </a:rPr>
              <a:t>			BORED IN GLORY?</a:t>
            </a:r>
          </a:p>
        </p:txBody>
      </p:sp>
      <p:sp>
        <p:nvSpPr>
          <p:cNvPr id="3" name="Subtitle 2"/>
          <p:cNvSpPr>
            <a:spLocks noGrp="1"/>
          </p:cNvSpPr>
          <p:nvPr>
            <p:ph type="subTitle" idx="1"/>
          </p:nvPr>
        </p:nvSpPr>
        <p:spPr>
          <a:xfrm>
            <a:off x="914400" y="914400"/>
            <a:ext cx="10058400" cy="5410200"/>
          </a:xfrm>
        </p:spPr>
        <p:txBody>
          <a:bodyPr>
            <a:normAutofit/>
          </a:bodyPr>
          <a:lstStyle/>
          <a:p>
            <a:r>
              <a:rPr lang="en-US" sz="6600" dirty="0">
                <a:ln>
                  <a:solidFill>
                    <a:sysClr val="windowText" lastClr="000000"/>
                  </a:solidFill>
                </a:ln>
                <a:solidFill>
                  <a:srgbClr val="00FFFF"/>
                </a:solidFill>
                <a:effectLst>
                  <a:glow rad="101600">
                    <a:schemeClr val="tx2">
                      <a:alpha val="60000"/>
                    </a:schemeClr>
                  </a:glow>
                </a:effectLst>
                <a:latin typeface="Berlin Sans FB Demi" pitchFamily="34" charset="0"/>
              </a:rPr>
              <a:t>SERVICE IN GLORY:</a:t>
            </a:r>
          </a:p>
          <a:p>
            <a:r>
              <a:rPr lang="en-US" sz="6000" i="1" dirty="0">
                <a:ln>
                  <a:solidFill>
                    <a:sysClr val="windowText" lastClr="000000"/>
                  </a:solidFill>
                </a:ln>
                <a:solidFill>
                  <a:schemeClr val="bg1"/>
                </a:solidFill>
                <a:effectLst>
                  <a:glow rad="101600">
                    <a:schemeClr val="tx1">
                      <a:alpha val="60000"/>
                    </a:schemeClr>
                  </a:glow>
                </a:effectLst>
                <a:latin typeface="Arial Black" pitchFamily="34" charset="0"/>
              </a:rPr>
              <a:t>Service Requires Obedience</a:t>
            </a:r>
          </a:p>
          <a:p>
            <a:r>
              <a:rPr lang="en-US" sz="6000" i="1" dirty="0">
                <a:ln>
                  <a:solidFill>
                    <a:sysClr val="windowText" lastClr="000000"/>
                  </a:solidFill>
                </a:ln>
                <a:solidFill>
                  <a:schemeClr val="bg1"/>
                </a:solidFill>
                <a:effectLst>
                  <a:glow rad="101600">
                    <a:schemeClr val="tx1">
                      <a:alpha val="60000"/>
                    </a:schemeClr>
                  </a:glow>
                </a:effectLst>
                <a:latin typeface="Arial Black" pitchFamily="34" charset="0"/>
              </a:rPr>
              <a:t>Service May Include Love: </a:t>
            </a:r>
            <a:r>
              <a:rPr lang="en-US" sz="6000" i="1" dirty="0">
                <a:ln>
                  <a:solidFill>
                    <a:sysClr val="windowText" lastClr="000000"/>
                  </a:solidFill>
                </a:ln>
                <a:solidFill>
                  <a:srgbClr val="FFFF00"/>
                </a:solidFill>
                <a:effectLst>
                  <a:glow rad="101600">
                    <a:schemeClr val="tx1">
                      <a:alpha val="60000"/>
                    </a:schemeClr>
                  </a:glow>
                </a:effectLst>
                <a:latin typeface="Arial Black" pitchFamily="34" charset="0"/>
              </a:rPr>
              <a:t>Ex. 21:5,6</a:t>
            </a:r>
          </a:p>
        </p:txBody>
      </p:sp>
    </p:spTree>
    <p:extLst>
      <p:ext uri="{BB962C8B-B14F-4D97-AF65-F5344CB8AC3E}">
        <p14:creationId xmlns:p14="http://schemas.microsoft.com/office/powerpoint/2010/main" val="2069345398"/>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aul\AppData\Local\Temp\Temp1_bible6.zip\bible61.jpg"/>
          <p:cNvPicPr>
            <a:picLocks noChangeAspect="1" noChangeArrowheads="1"/>
          </p:cNvPicPr>
          <p:nvPr/>
        </p:nvPicPr>
        <p:blipFill>
          <a:blip r:embed="rId2" cstate="print"/>
          <a:srcRect/>
          <a:stretch>
            <a:fillRect/>
          </a:stretch>
        </p:blipFill>
        <p:spPr bwMode="auto">
          <a:xfrm>
            <a:off x="76200" y="0"/>
            <a:ext cx="12115800" cy="6858000"/>
          </a:xfrm>
          <a:prstGeom prst="rect">
            <a:avLst/>
          </a:prstGeom>
          <a:noFill/>
        </p:spPr>
      </p:pic>
      <p:sp>
        <p:nvSpPr>
          <p:cNvPr id="2" name="Title 1"/>
          <p:cNvSpPr>
            <a:spLocks noGrp="1"/>
          </p:cNvSpPr>
          <p:nvPr>
            <p:ph type="ctrTitle"/>
          </p:nvPr>
        </p:nvSpPr>
        <p:spPr>
          <a:xfrm>
            <a:off x="838200" y="1828801"/>
            <a:ext cx="10515600" cy="3352800"/>
          </a:xfrm>
        </p:spPr>
        <p:txBody>
          <a:bodyPr>
            <a:noAutofit/>
          </a:bodyPr>
          <a:lstStyle/>
          <a:p>
            <a:r>
              <a:rPr lang="en-US" sz="3800" dirty="0">
                <a:ln>
                  <a:solidFill>
                    <a:sysClr val="windowText" lastClr="000000"/>
                  </a:solidFill>
                </a:ln>
                <a:solidFill>
                  <a:schemeClr val="bg1"/>
                </a:solidFill>
                <a:effectLst>
                  <a:glow rad="101600">
                    <a:schemeClr val="tx1">
                      <a:alpha val="60000"/>
                    </a:schemeClr>
                  </a:glow>
                </a:effectLst>
                <a:latin typeface="Arial Black" pitchFamily="34" charset="0"/>
              </a:rPr>
              <a:t>Exodus 21:5                                        </a:t>
            </a:r>
            <a:r>
              <a:rPr lang="en-US" sz="3800" i="1" dirty="0">
                <a:ln>
                  <a:solidFill>
                    <a:sysClr val="windowText" lastClr="000000"/>
                  </a:solidFill>
                </a:ln>
                <a:solidFill>
                  <a:schemeClr val="bg1"/>
                </a:solidFill>
                <a:effectLst>
                  <a:glow rad="101600">
                    <a:schemeClr val="tx1">
                      <a:alpha val="60000"/>
                    </a:schemeClr>
                  </a:glow>
                </a:effectLst>
                <a:highlight>
                  <a:srgbClr val="FFFF00"/>
                </a:highlight>
                <a:latin typeface="Arial Black" pitchFamily="34" charset="0"/>
              </a:rPr>
              <a:t>And if the servant shall plainly say, I love my master, my wife, and my children; I will not go out free</a:t>
            </a:r>
            <a:r>
              <a:rPr lang="en-US" sz="3800" i="1" dirty="0">
                <a:ln>
                  <a:solidFill>
                    <a:sysClr val="windowText" lastClr="000000"/>
                  </a:solidFill>
                </a:ln>
                <a:solidFill>
                  <a:schemeClr val="bg1"/>
                </a:solidFill>
                <a:effectLst>
                  <a:glow rad="101600">
                    <a:schemeClr val="tx1">
                      <a:alpha val="60000"/>
                    </a:schemeClr>
                  </a:glow>
                </a:effectLst>
                <a:latin typeface="Arial Black" pitchFamily="34" charset="0"/>
              </a:rPr>
              <a:t>: 6 Then his master shall bring him unto the judges; he shall also bring him to the door, or unto the door post; and his master shall bore his ear through with an </a:t>
            </a:r>
            <a:r>
              <a:rPr lang="en-US" sz="3800" i="1" dirty="0" err="1">
                <a:ln>
                  <a:solidFill>
                    <a:sysClr val="windowText" lastClr="000000"/>
                  </a:solidFill>
                </a:ln>
                <a:solidFill>
                  <a:schemeClr val="bg1"/>
                </a:solidFill>
                <a:effectLst>
                  <a:glow rad="101600">
                    <a:schemeClr val="tx1">
                      <a:alpha val="60000"/>
                    </a:schemeClr>
                  </a:glow>
                </a:effectLst>
                <a:latin typeface="Arial Black" pitchFamily="34" charset="0"/>
              </a:rPr>
              <a:t>aul</a:t>
            </a:r>
            <a:r>
              <a:rPr lang="en-US" sz="3800" i="1" dirty="0">
                <a:ln>
                  <a:solidFill>
                    <a:sysClr val="windowText" lastClr="000000"/>
                  </a:solidFill>
                </a:ln>
                <a:solidFill>
                  <a:schemeClr val="bg1"/>
                </a:solidFill>
                <a:effectLst>
                  <a:glow rad="101600">
                    <a:schemeClr val="tx1">
                      <a:alpha val="60000"/>
                    </a:schemeClr>
                  </a:glow>
                </a:effectLst>
                <a:latin typeface="Arial Black" pitchFamily="34" charset="0"/>
              </a:rPr>
              <a:t>; and he shall serve him for ever.</a:t>
            </a:r>
            <a:br>
              <a:rPr lang="en-US" sz="3800" i="1" dirty="0">
                <a:ln>
                  <a:solidFill>
                    <a:sysClr val="windowText" lastClr="000000"/>
                  </a:solidFill>
                </a:ln>
                <a:solidFill>
                  <a:schemeClr val="bg1"/>
                </a:solidFill>
                <a:effectLst>
                  <a:glow rad="101600">
                    <a:schemeClr val="tx1">
                      <a:alpha val="60000"/>
                    </a:schemeClr>
                  </a:glow>
                </a:effectLst>
                <a:latin typeface="Arial Black" pitchFamily="34" charset="0"/>
              </a:rPr>
            </a:br>
            <a:r>
              <a:rPr lang="en-US" sz="3800" i="1" dirty="0">
                <a:ln>
                  <a:solidFill>
                    <a:sysClr val="windowText" lastClr="000000"/>
                  </a:solidFill>
                </a:ln>
                <a:solidFill>
                  <a:schemeClr val="bg1"/>
                </a:solidFill>
                <a:effectLst>
                  <a:glow rad="101600">
                    <a:schemeClr val="tx1">
                      <a:alpha val="60000"/>
                    </a:schemeClr>
                  </a:glow>
                </a:effectLst>
                <a:latin typeface="Arial Black" pitchFamily="34" charset="0"/>
              </a:rPr>
              <a:t> </a:t>
            </a:r>
          </a:p>
        </p:txBody>
      </p:sp>
    </p:spTree>
    <p:extLst>
      <p:ext uri="{BB962C8B-B14F-4D97-AF65-F5344CB8AC3E}">
        <p14:creationId xmlns:p14="http://schemas.microsoft.com/office/powerpoint/2010/main" val="2464995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3"/>
          <p:cNvPicPr>
            <a:picLocks noChangeAspect="1" noChangeArrowheads="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a:effectLst/>
        </p:spPr>
      </p:pic>
      <p:sp>
        <p:nvSpPr>
          <p:cNvPr id="2" name="Title 1"/>
          <p:cNvSpPr>
            <a:spLocks noGrp="1"/>
          </p:cNvSpPr>
          <p:nvPr>
            <p:ph type="ctrTitle"/>
          </p:nvPr>
        </p:nvSpPr>
        <p:spPr>
          <a:xfrm>
            <a:off x="-1143000" y="0"/>
            <a:ext cx="7772400" cy="1470025"/>
          </a:xfrm>
        </p:spPr>
        <p:txBody>
          <a:bodyPr>
            <a:normAutofit/>
          </a:bodyPr>
          <a:lstStyle/>
          <a:p>
            <a:r>
              <a:rPr lang="en-US" sz="2800" dirty="0">
                <a:solidFill>
                  <a:schemeClr val="bg1"/>
                </a:solidFill>
                <a:effectLst>
                  <a:glow rad="101600">
                    <a:schemeClr val="tx1">
                      <a:alpha val="60000"/>
                    </a:schemeClr>
                  </a:glow>
                </a:effectLst>
                <a:latin typeface="Arial Black" pitchFamily="34" charset="0"/>
              </a:rPr>
              <a:t>BORED IN GLORY?</a:t>
            </a:r>
          </a:p>
        </p:txBody>
      </p:sp>
      <p:sp>
        <p:nvSpPr>
          <p:cNvPr id="3" name="Subtitle 2"/>
          <p:cNvSpPr>
            <a:spLocks noGrp="1"/>
          </p:cNvSpPr>
          <p:nvPr>
            <p:ph type="subTitle" idx="1"/>
          </p:nvPr>
        </p:nvSpPr>
        <p:spPr>
          <a:xfrm>
            <a:off x="838200" y="1447800"/>
            <a:ext cx="10439400" cy="5410200"/>
          </a:xfrm>
        </p:spPr>
        <p:txBody>
          <a:bodyPr>
            <a:normAutofit/>
          </a:bodyPr>
          <a:lstStyle/>
          <a:p>
            <a:r>
              <a:rPr lang="en-US" sz="6000" dirty="0">
                <a:ln>
                  <a:solidFill>
                    <a:sysClr val="windowText" lastClr="000000"/>
                  </a:solidFill>
                </a:ln>
                <a:solidFill>
                  <a:srgbClr val="00FFFF"/>
                </a:solidFill>
                <a:effectLst>
                  <a:glow rad="101600">
                    <a:schemeClr val="tx2">
                      <a:alpha val="60000"/>
                    </a:schemeClr>
                  </a:glow>
                </a:effectLst>
                <a:latin typeface="Berlin Sans FB Demi" pitchFamily="34" charset="0"/>
              </a:rPr>
              <a:t>WORSHIP IN GLORY:</a:t>
            </a:r>
          </a:p>
          <a:p>
            <a:r>
              <a:rPr lang="en-US" sz="5400" i="1" dirty="0">
                <a:ln>
                  <a:solidFill>
                    <a:sysClr val="windowText" lastClr="000000"/>
                  </a:solidFill>
                </a:ln>
                <a:solidFill>
                  <a:schemeClr val="bg1"/>
                </a:solidFill>
                <a:effectLst>
                  <a:glow rad="101600">
                    <a:schemeClr val="tx2">
                      <a:alpha val="60000"/>
                    </a:schemeClr>
                  </a:glow>
                </a:effectLst>
                <a:latin typeface="Arial Black" pitchFamily="34" charset="0"/>
              </a:rPr>
              <a:t>Worship Should Not Be Boring: </a:t>
            </a:r>
            <a:r>
              <a:rPr lang="en-US" sz="3600" i="1" dirty="0">
                <a:ln>
                  <a:solidFill>
                    <a:sysClr val="windowText" lastClr="000000"/>
                  </a:solidFill>
                </a:ln>
                <a:solidFill>
                  <a:srgbClr val="FFFF00"/>
                </a:solidFill>
                <a:effectLst>
                  <a:glow rad="101600">
                    <a:schemeClr val="tx2">
                      <a:alpha val="60000"/>
                    </a:schemeClr>
                  </a:glow>
                </a:effectLst>
                <a:latin typeface="Arial Black" pitchFamily="34" charset="0"/>
              </a:rPr>
              <a:t>Ps. 148</a:t>
            </a:r>
          </a:p>
        </p:txBody>
      </p:sp>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images.travelpod.com/users/margaret49/1.1294014652.heavenly-music.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1219200" y="-30480"/>
            <a:ext cx="7772400" cy="1470025"/>
          </a:xfrm>
        </p:spPr>
        <p:txBody>
          <a:bodyPr>
            <a:normAutofit/>
          </a:bodyPr>
          <a:lstStyle/>
          <a:p>
            <a:r>
              <a:rPr lang="en-US" sz="2800" dirty="0">
                <a:solidFill>
                  <a:schemeClr val="bg1"/>
                </a:solidFill>
                <a:effectLst>
                  <a:glow rad="101600">
                    <a:schemeClr val="tx1">
                      <a:alpha val="60000"/>
                    </a:schemeClr>
                  </a:glow>
                </a:effectLst>
                <a:latin typeface="Arial Black" pitchFamily="34" charset="0"/>
              </a:rPr>
              <a:t>BORED IN GLORY?</a:t>
            </a:r>
          </a:p>
        </p:txBody>
      </p:sp>
      <p:sp>
        <p:nvSpPr>
          <p:cNvPr id="3" name="Subtitle 2"/>
          <p:cNvSpPr>
            <a:spLocks noGrp="1"/>
          </p:cNvSpPr>
          <p:nvPr>
            <p:ph type="subTitle" idx="1"/>
          </p:nvPr>
        </p:nvSpPr>
        <p:spPr>
          <a:xfrm>
            <a:off x="762000" y="1447800"/>
            <a:ext cx="10515600" cy="5410200"/>
          </a:xfrm>
        </p:spPr>
        <p:txBody>
          <a:bodyPr>
            <a:normAutofit/>
          </a:bodyPr>
          <a:lstStyle/>
          <a:p>
            <a:r>
              <a:rPr lang="en-US" sz="6000" dirty="0">
                <a:ln>
                  <a:solidFill>
                    <a:sysClr val="windowText" lastClr="000000"/>
                  </a:solidFill>
                </a:ln>
                <a:solidFill>
                  <a:srgbClr val="00FFFF"/>
                </a:solidFill>
                <a:effectLst>
                  <a:glow rad="101600">
                    <a:schemeClr val="tx1">
                      <a:alpha val="60000"/>
                    </a:schemeClr>
                  </a:glow>
                </a:effectLst>
                <a:latin typeface="Berlin Sans FB Demi" pitchFamily="34" charset="0"/>
              </a:rPr>
              <a:t>WORSHIP IN GLORY:</a:t>
            </a:r>
          </a:p>
          <a:p>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Worship Should Not Be Boring: </a:t>
            </a:r>
            <a:r>
              <a:rPr lang="en-US" sz="5400" i="1" dirty="0">
                <a:ln>
                  <a:solidFill>
                    <a:sysClr val="windowText" lastClr="000000"/>
                  </a:solidFill>
                </a:ln>
                <a:solidFill>
                  <a:srgbClr val="FFFF00"/>
                </a:solidFill>
                <a:effectLst>
                  <a:glow rad="101600">
                    <a:schemeClr val="tx1">
                      <a:alpha val="60000"/>
                    </a:schemeClr>
                  </a:glow>
                </a:effectLst>
                <a:latin typeface="Arial Black" pitchFamily="34" charset="0"/>
              </a:rPr>
              <a:t>Ps. 148 </a:t>
            </a:r>
          </a:p>
          <a:p>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Worship Includes Music</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24000" y="0"/>
            <a:ext cx="9144000" cy="6858000"/>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www.toxel.com/wp-content/uploads/2011/11/12guitars01.jpg">
            <a:hlinkClick r:id="rId2"/>
          </p:cNvPr>
          <p:cNvPicPr>
            <a:picLocks noChangeAspect="1" noChangeArrowheads="1"/>
          </p:cNvPicPr>
          <p:nvPr/>
        </p:nvPicPr>
        <p:blipFill>
          <a:blip r:embed="rId3" cstate="print"/>
          <a:srcRect/>
          <a:stretch>
            <a:fillRect/>
          </a:stretch>
        </p:blipFill>
        <p:spPr bwMode="auto">
          <a:xfrm>
            <a:off x="1524000" y="1"/>
            <a:ext cx="4286250" cy="2133601"/>
          </a:xfrm>
          <a:prstGeom prst="rect">
            <a:avLst/>
          </a:prstGeom>
          <a:noFill/>
        </p:spPr>
      </p:pic>
      <p:pic>
        <p:nvPicPr>
          <p:cNvPr id="1028" name="Picture 4" descr="http://windworld.com/wp-content/themes/thesis_18/custom/header/coiled_gourd2.png">
            <a:hlinkClick r:id="rId4"/>
          </p:cNvPr>
          <p:cNvPicPr>
            <a:picLocks noChangeAspect="1" noChangeArrowheads="1"/>
          </p:cNvPicPr>
          <p:nvPr/>
        </p:nvPicPr>
        <p:blipFill>
          <a:blip r:embed="rId5" cstate="print"/>
          <a:srcRect/>
          <a:stretch>
            <a:fillRect/>
          </a:stretch>
        </p:blipFill>
        <p:spPr bwMode="auto">
          <a:xfrm>
            <a:off x="1524001" y="2133600"/>
            <a:ext cx="2958449" cy="2057400"/>
          </a:xfrm>
          <a:prstGeom prst="rect">
            <a:avLst/>
          </a:prstGeom>
          <a:noFill/>
        </p:spPr>
      </p:pic>
      <p:pic>
        <p:nvPicPr>
          <p:cNvPr id="1030" name="Picture 6" descr="http://t0.gstatic.com/images?q=tbn:ANd9GcRR39fLoXildlJIRUIeXxlTOqc5zMsc60YPeJP8nVA4JdSwTr2k">
            <a:hlinkClick r:id="rId6"/>
          </p:cNvPr>
          <p:cNvPicPr>
            <a:picLocks noChangeAspect="1" noChangeArrowheads="1"/>
          </p:cNvPicPr>
          <p:nvPr/>
        </p:nvPicPr>
        <p:blipFill>
          <a:blip r:embed="rId7" cstate="print"/>
          <a:srcRect/>
          <a:stretch>
            <a:fillRect/>
          </a:stretch>
        </p:blipFill>
        <p:spPr bwMode="auto">
          <a:xfrm>
            <a:off x="5791200" y="0"/>
            <a:ext cx="4876800" cy="3657600"/>
          </a:xfrm>
          <a:prstGeom prst="rect">
            <a:avLst/>
          </a:prstGeom>
          <a:noFill/>
        </p:spPr>
      </p:pic>
      <p:pic>
        <p:nvPicPr>
          <p:cNvPr id="1032" name="Picture 8" descr="http://blog.koldcast.tv/wp-content/uploads/2010/03/KC_Instruments_08.jpg">
            <a:hlinkClick r:id="rId8"/>
          </p:cNvPr>
          <p:cNvPicPr>
            <a:picLocks noChangeAspect="1" noChangeArrowheads="1"/>
          </p:cNvPicPr>
          <p:nvPr/>
        </p:nvPicPr>
        <p:blipFill>
          <a:blip r:embed="rId9" cstate="print"/>
          <a:srcRect/>
          <a:stretch>
            <a:fillRect/>
          </a:stretch>
        </p:blipFill>
        <p:spPr bwMode="auto">
          <a:xfrm>
            <a:off x="1524000" y="4191000"/>
            <a:ext cx="4381500" cy="2667000"/>
          </a:xfrm>
          <a:prstGeom prst="rect">
            <a:avLst/>
          </a:prstGeom>
          <a:noFill/>
        </p:spPr>
      </p:pic>
      <p:pic>
        <p:nvPicPr>
          <p:cNvPr id="1034" name="Picture 10" descr="http://www.metmuseum.org/toah/images/h2/h2_89.4.614.jpg">
            <a:hlinkClick r:id="rId10"/>
          </p:cNvPr>
          <p:cNvPicPr>
            <a:picLocks noChangeAspect="1" noChangeArrowheads="1"/>
          </p:cNvPicPr>
          <p:nvPr/>
        </p:nvPicPr>
        <p:blipFill>
          <a:blip r:embed="rId11" cstate="print"/>
          <a:srcRect/>
          <a:stretch>
            <a:fillRect/>
          </a:stretch>
        </p:blipFill>
        <p:spPr bwMode="auto">
          <a:xfrm>
            <a:off x="4419601" y="2133600"/>
            <a:ext cx="1476375" cy="2082918"/>
          </a:xfrm>
          <a:prstGeom prst="rect">
            <a:avLst/>
          </a:prstGeom>
          <a:noFill/>
        </p:spPr>
      </p:pic>
      <p:pic>
        <p:nvPicPr>
          <p:cNvPr id="1036" name="Picture 12" descr="http://www.metmuseum.org/~/media/Images/Exhibitions/Temporary/SoundingPacific_DP218834_534.ashx?mw=481">
            <a:hlinkClick r:id="rId12"/>
          </p:cNvPr>
          <p:cNvPicPr>
            <a:picLocks noChangeAspect="1" noChangeArrowheads="1"/>
          </p:cNvPicPr>
          <p:nvPr/>
        </p:nvPicPr>
        <p:blipFill>
          <a:blip r:embed="rId13" cstate="print"/>
          <a:srcRect/>
          <a:stretch>
            <a:fillRect/>
          </a:stretch>
        </p:blipFill>
        <p:spPr bwMode="auto">
          <a:xfrm>
            <a:off x="5905499" y="3581400"/>
            <a:ext cx="4762501" cy="3276600"/>
          </a:xfrm>
          <a:prstGeom prst="rect">
            <a:avLst/>
          </a:prstGeom>
          <a:noFill/>
        </p:spPr>
      </p:pic>
    </p:spTree>
  </p:cSld>
  <p:clrMapOvr>
    <a:masterClrMapping/>
  </p:clrMapOvr>
  <p:transition spd="slow">
    <p:dissolv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Related image">
            <a:extLst>
              <a:ext uri="{FF2B5EF4-FFF2-40B4-BE49-F238E27FC236}">
                <a16:creationId xmlns:a16="http://schemas.microsoft.com/office/drawing/2014/main" id="{AB4FD399-F2EB-48FD-A721-39E28D49DE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048" y="-228600"/>
            <a:ext cx="13048648" cy="7467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676400" y="0"/>
            <a:ext cx="7772400" cy="1470025"/>
          </a:xfrm>
        </p:spPr>
        <p:txBody>
          <a:bodyPr>
            <a:normAutofit/>
          </a:bodyPr>
          <a:lstStyle/>
          <a:p>
            <a:r>
              <a:rPr lang="en-US" sz="2800" dirty="0">
                <a:ln>
                  <a:solidFill>
                    <a:sysClr val="windowText" lastClr="000000"/>
                  </a:solidFill>
                </a:ln>
                <a:solidFill>
                  <a:schemeClr val="bg1"/>
                </a:solidFill>
                <a:effectLst>
                  <a:glow rad="101600">
                    <a:schemeClr val="tx1">
                      <a:alpha val="60000"/>
                    </a:schemeClr>
                  </a:glow>
                </a:effectLst>
                <a:latin typeface="Arial Black" pitchFamily="34" charset="0"/>
              </a:rPr>
              <a:t>BORED IN GLORY?</a:t>
            </a:r>
          </a:p>
        </p:txBody>
      </p:sp>
      <p:sp>
        <p:nvSpPr>
          <p:cNvPr id="3" name="Subtitle 2"/>
          <p:cNvSpPr>
            <a:spLocks noGrp="1"/>
          </p:cNvSpPr>
          <p:nvPr>
            <p:ph type="subTitle" idx="1"/>
          </p:nvPr>
        </p:nvSpPr>
        <p:spPr>
          <a:xfrm>
            <a:off x="762000" y="1219200"/>
            <a:ext cx="10668000" cy="5638800"/>
          </a:xfrm>
        </p:spPr>
        <p:txBody>
          <a:bodyPr>
            <a:normAutofit/>
          </a:bodyPr>
          <a:lstStyle/>
          <a:p>
            <a:r>
              <a:rPr lang="en-US" sz="6000" dirty="0">
                <a:ln>
                  <a:solidFill>
                    <a:sysClr val="windowText" lastClr="000000"/>
                  </a:solidFill>
                </a:ln>
                <a:solidFill>
                  <a:srgbClr val="00FFFF"/>
                </a:solidFill>
                <a:effectLst>
                  <a:glow rad="101600">
                    <a:schemeClr val="tx1">
                      <a:alpha val="60000"/>
                    </a:schemeClr>
                  </a:glow>
                </a:effectLst>
                <a:latin typeface="Berlin Sans FB Demi" pitchFamily="34" charset="0"/>
              </a:rPr>
              <a:t>SATISFACTION IN GLORY:</a:t>
            </a:r>
            <a:endParaRPr lang="en-US" sz="4400" dirty="0">
              <a:ln>
                <a:solidFill>
                  <a:sysClr val="windowText" lastClr="000000"/>
                </a:solidFill>
              </a:ln>
              <a:solidFill>
                <a:srgbClr val="FFFF00"/>
              </a:solidFill>
              <a:effectLst>
                <a:glow rad="101600">
                  <a:schemeClr val="tx1">
                    <a:alpha val="60000"/>
                  </a:schemeClr>
                </a:glow>
              </a:effectLst>
              <a:latin typeface="Berlin Sans FB Demi" pitchFamily="34" charset="0"/>
            </a:endParaRP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
            <a:ext cx="11125200" cy="1470025"/>
          </a:xfrm>
        </p:spPr>
        <p:txBody>
          <a:bodyPr>
            <a:noAutofit/>
          </a:bodyPr>
          <a:lstStyle/>
          <a:p>
            <a:r>
              <a:rPr lang="en-US" sz="7200" dirty="0">
                <a:ln>
                  <a:solidFill>
                    <a:sysClr val="windowText" lastClr="000000"/>
                  </a:solidFill>
                </a:ln>
                <a:solidFill>
                  <a:srgbClr val="FF0000"/>
                </a:solidFill>
                <a:effectLst>
                  <a:glow rad="101600">
                    <a:srgbClr val="FFFF00">
                      <a:alpha val="60000"/>
                    </a:srgbClr>
                  </a:glow>
                </a:effectLst>
                <a:latin typeface="Arial Black" panose="020B0A04020102020204" pitchFamily="34" charset="0"/>
              </a:rPr>
              <a:t>BORED IN GLORY?</a:t>
            </a:r>
            <a:endParaRPr lang="en-US" sz="7200" dirty="0">
              <a:latin typeface="Arial Black" panose="020B0A04020102020204" pitchFamily="34" charset="0"/>
            </a:endParaRPr>
          </a:p>
        </p:txBody>
      </p:sp>
      <p:sp>
        <p:nvSpPr>
          <p:cNvPr id="3" name="Subtitle 2"/>
          <p:cNvSpPr>
            <a:spLocks noGrp="1"/>
          </p:cNvSpPr>
          <p:nvPr>
            <p:ph type="subTitle" idx="1"/>
          </p:nvPr>
        </p:nvSpPr>
        <p:spPr/>
        <p:txBody>
          <a:bodyPr/>
          <a:lstStyle/>
          <a:p>
            <a:endParaRPr lang="en-US"/>
          </a:p>
        </p:txBody>
      </p:sp>
      <p:pic>
        <p:nvPicPr>
          <p:cNvPr id="1026" name="Picture 2" descr="http://www.cartoonstock.com/newscartoons/cartoonists/mpe/lowres/mpen156l.jpg"/>
          <p:cNvPicPr>
            <a:picLocks noChangeAspect="1" noChangeArrowheads="1"/>
          </p:cNvPicPr>
          <p:nvPr/>
        </p:nvPicPr>
        <p:blipFill>
          <a:blip r:embed="rId2" cstate="print"/>
          <a:srcRect/>
          <a:stretch>
            <a:fillRect/>
          </a:stretch>
        </p:blipFill>
        <p:spPr bwMode="auto">
          <a:xfrm>
            <a:off x="1905000" y="1066800"/>
            <a:ext cx="8153400" cy="5638800"/>
          </a:xfrm>
          <a:prstGeom prst="rect">
            <a:avLst/>
          </a:prstGeom>
          <a:noFill/>
        </p:spPr>
      </p:pic>
      <p:sp>
        <p:nvSpPr>
          <p:cNvPr id="5" name="Rectangle 4"/>
          <p:cNvSpPr/>
          <p:nvPr/>
        </p:nvSpPr>
        <p:spPr>
          <a:xfrm>
            <a:off x="1981200" y="1066800"/>
            <a:ext cx="4267200" cy="1295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9753600" y="2438400"/>
            <a:ext cx="381000" cy="3124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http://www.how-to-draw-cartoons-online.com/image-files/cartoon_clouds_3.gif"/>
          <p:cNvPicPr>
            <a:picLocks noChangeAspect="1" noChangeArrowheads="1"/>
          </p:cNvPicPr>
          <p:nvPr/>
        </p:nvPicPr>
        <p:blipFill>
          <a:blip r:embed="rId3" cstate="print"/>
          <a:srcRect/>
          <a:stretch>
            <a:fillRect/>
          </a:stretch>
        </p:blipFill>
        <p:spPr bwMode="auto">
          <a:xfrm>
            <a:off x="3619500" y="1066800"/>
            <a:ext cx="4953000" cy="1495426"/>
          </a:xfrm>
          <a:prstGeom prst="rect">
            <a:avLst/>
          </a:prstGeom>
          <a:noFill/>
        </p:spPr>
      </p:pic>
      <p:sp>
        <p:nvSpPr>
          <p:cNvPr id="8" name="TextBox 7"/>
          <p:cNvSpPr txBox="1"/>
          <p:nvPr/>
        </p:nvSpPr>
        <p:spPr>
          <a:xfrm>
            <a:off x="4419600" y="1524000"/>
            <a:ext cx="3352800" cy="707886"/>
          </a:xfrm>
          <a:prstGeom prst="rect">
            <a:avLst/>
          </a:prstGeom>
          <a:noFill/>
        </p:spPr>
        <p:txBody>
          <a:bodyPr wrap="square" rtlCol="0">
            <a:spAutoFit/>
          </a:bodyPr>
          <a:lstStyle/>
          <a:p>
            <a:r>
              <a:rPr lang="en-US" sz="4000" b="1" i="1" dirty="0">
                <a:ln>
                  <a:solidFill>
                    <a:srgbClr val="FFFF00"/>
                  </a:solidFill>
                </a:ln>
                <a:effectLst>
                  <a:glow rad="101600">
                    <a:srgbClr val="FFFF00">
                      <a:alpha val="60000"/>
                    </a:srgbClr>
                  </a:glow>
                </a:effectLst>
                <a:latin typeface="Arial Black" pitchFamily="34" charset="0"/>
              </a:rPr>
              <a:t>Rev. 21:1-8</a:t>
            </a:r>
          </a:p>
        </p:txBody>
      </p:sp>
      <p:sp>
        <p:nvSpPr>
          <p:cNvPr id="4" name="Rectangle 3">
            <a:extLst>
              <a:ext uri="{FF2B5EF4-FFF2-40B4-BE49-F238E27FC236}">
                <a16:creationId xmlns:a16="http://schemas.microsoft.com/office/drawing/2014/main" id="{BFD9A125-564D-4B65-BBF6-FA06F7CB296F}"/>
              </a:ext>
            </a:extLst>
          </p:cNvPr>
          <p:cNvSpPr/>
          <p:nvPr/>
        </p:nvSpPr>
        <p:spPr>
          <a:xfrm rot="21201616">
            <a:off x="7925734" y="5532708"/>
            <a:ext cx="1360092" cy="2618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ssolv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robcrandell.com/sanctuary/Backgrounds/Bible%20PowerPoint%20Background.jpg"/>
          <p:cNvPicPr>
            <a:picLocks noChangeAspect="1" noChangeArrowheads="1"/>
          </p:cNvPicPr>
          <p:nvPr/>
        </p:nvPicPr>
        <p:blipFill>
          <a:blip r:embed="rId2" cstate="print"/>
          <a:srcRect/>
          <a:stretch>
            <a:fillRect/>
          </a:stretch>
        </p:blipFill>
        <p:spPr bwMode="auto">
          <a:xfrm>
            <a:off x="0" y="0"/>
            <a:ext cx="12192000" cy="6861044"/>
          </a:xfrm>
          <a:prstGeom prst="rect">
            <a:avLst/>
          </a:prstGeom>
          <a:noFill/>
        </p:spPr>
      </p:pic>
      <p:sp>
        <p:nvSpPr>
          <p:cNvPr id="2" name="Title 1"/>
          <p:cNvSpPr>
            <a:spLocks noGrp="1"/>
          </p:cNvSpPr>
          <p:nvPr>
            <p:ph type="ctrTitle"/>
          </p:nvPr>
        </p:nvSpPr>
        <p:spPr>
          <a:xfrm>
            <a:off x="762000" y="457201"/>
            <a:ext cx="10668000" cy="5486400"/>
          </a:xfrm>
        </p:spPr>
        <p:txBody>
          <a:bodyPr>
            <a:normAutofit/>
          </a:bodyPr>
          <a:lstStyle/>
          <a:p>
            <a:r>
              <a:rPr lang="en-US" sz="4900" b="1" i="1" dirty="0">
                <a:effectLst>
                  <a:glow rad="101600">
                    <a:schemeClr val="bg1">
                      <a:alpha val="60000"/>
                    </a:schemeClr>
                  </a:glow>
                </a:effectLst>
                <a:latin typeface="Arial Black" pitchFamily="34" charset="0"/>
              </a:rPr>
              <a:t>“But as it is written, Eye hath not seen, nor ear heard, neither have entered into the heart of man, the things which God hath prepared for them that love Him.”       </a:t>
            </a:r>
            <a:r>
              <a:rPr lang="en-US" i="1" dirty="0">
                <a:latin typeface="Arial Black" pitchFamily="34" charset="0"/>
              </a:rPr>
              <a:t>1 Cor. 2:9</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http://robcrandell.com/sanctuary/Backgrounds/Bible%20PowerPoint%20Background.jpg"/>
          <p:cNvPicPr>
            <a:picLocks noChangeAspect="1" noChangeArrowheads="1"/>
          </p:cNvPicPr>
          <p:nvPr/>
        </p:nvPicPr>
        <p:blipFill>
          <a:blip r:embed="rId2" cstate="print"/>
          <a:srcRect/>
          <a:stretch>
            <a:fillRect/>
          </a:stretch>
        </p:blipFill>
        <p:spPr bwMode="auto">
          <a:xfrm>
            <a:off x="0" y="0"/>
            <a:ext cx="12192000" cy="6861044"/>
          </a:xfrm>
          <a:prstGeom prst="rect">
            <a:avLst/>
          </a:prstGeom>
          <a:noFill/>
        </p:spPr>
      </p:pic>
      <p:sp>
        <p:nvSpPr>
          <p:cNvPr id="2" name="Title 1"/>
          <p:cNvSpPr>
            <a:spLocks noGrp="1"/>
          </p:cNvSpPr>
          <p:nvPr>
            <p:ph type="ctrTitle"/>
          </p:nvPr>
        </p:nvSpPr>
        <p:spPr>
          <a:xfrm>
            <a:off x="762000" y="457201"/>
            <a:ext cx="10668000" cy="5486400"/>
          </a:xfrm>
        </p:spPr>
        <p:txBody>
          <a:bodyPr>
            <a:normAutofit/>
          </a:bodyPr>
          <a:lstStyle/>
          <a:p>
            <a:r>
              <a:rPr lang="en-US" sz="4900" b="1" i="1" dirty="0">
                <a:effectLst>
                  <a:glow rad="101600">
                    <a:schemeClr val="bg1">
                      <a:alpha val="60000"/>
                    </a:schemeClr>
                  </a:glow>
                </a:effectLst>
                <a:highlight>
                  <a:srgbClr val="FFFF00"/>
                </a:highlight>
                <a:latin typeface="Arial Black" pitchFamily="34" charset="0"/>
              </a:rPr>
              <a:t>“</a:t>
            </a:r>
            <a:r>
              <a:rPr lang="en-US" sz="4900" b="1" i="1" u="sng" dirty="0">
                <a:effectLst>
                  <a:glow rad="101600">
                    <a:schemeClr val="bg1">
                      <a:alpha val="60000"/>
                    </a:schemeClr>
                  </a:glow>
                </a:effectLst>
                <a:highlight>
                  <a:srgbClr val="FFFF00"/>
                </a:highlight>
                <a:latin typeface="Arial Black" pitchFamily="34" charset="0"/>
              </a:rPr>
              <a:t>But</a:t>
            </a:r>
            <a:r>
              <a:rPr lang="en-US" sz="4900" b="1" i="1" dirty="0">
                <a:effectLst>
                  <a:glow rad="101600">
                    <a:schemeClr val="bg1">
                      <a:alpha val="60000"/>
                    </a:schemeClr>
                  </a:glow>
                </a:effectLst>
                <a:highlight>
                  <a:srgbClr val="FFFF00"/>
                </a:highlight>
                <a:latin typeface="Arial Black" pitchFamily="34" charset="0"/>
              </a:rPr>
              <a:t> God hath revealed them unto us by his Spirit: </a:t>
            </a:r>
            <a:r>
              <a:rPr lang="en-US" sz="4900" b="1" i="1" dirty="0">
                <a:effectLst>
                  <a:glow rad="101600">
                    <a:schemeClr val="bg1">
                      <a:alpha val="60000"/>
                    </a:schemeClr>
                  </a:glow>
                </a:effectLst>
                <a:latin typeface="Arial Black" pitchFamily="34" charset="0"/>
              </a:rPr>
              <a:t>for the Spirit </a:t>
            </a:r>
            <a:r>
              <a:rPr lang="en-US" sz="4900" b="1" i="1" dirty="0" err="1">
                <a:effectLst>
                  <a:glow rad="101600">
                    <a:schemeClr val="bg1">
                      <a:alpha val="60000"/>
                    </a:schemeClr>
                  </a:glow>
                </a:effectLst>
                <a:latin typeface="Arial Black" pitchFamily="34" charset="0"/>
              </a:rPr>
              <a:t>searcheth</a:t>
            </a:r>
            <a:r>
              <a:rPr lang="en-US" sz="4900" b="1" i="1" dirty="0">
                <a:effectLst>
                  <a:glow rad="101600">
                    <a:schemeClr val="bg1">
                      <a:alpha val="60000"/>
                    </a:schemeClr>
                  </a:glow>
                </a:effectLst>
                <a:latin typeface="Arial Black" pitchFamily="34" charset="0"/>
              </a:rPr>
              <a:t> all things, yea, the deep things of God.”</a:t>
            </a:r>
            <a:br>
              <a:rPr lang="en-US" sz="4900" b="1" i="1" dirty="0">
                <a:effectLst>
                  <a:glow rad="101600">
                    <a:schemeClr val="bg1">
                      <a:alpha val="60000"/>
                    </a:schemeClr>
                  </a:glow>
                </a:effectLst>
                <a:latin typeface="Arial Black" pitchFamily="34" charset="0"/>
              </a:rPr>
            </a:br>
            <a:r>
              <a:rPr lang="en-US" i="1" dirty="0">
                <a:latin typeface="Arial Black" pitchFamily="34" charset="0"/>
              </a:rPr>
              <a:t>1 Cor. 2:10</a:t>
            </a:r>
          </a:p>
        </p:txBody>
      </p:sp>
    </p:spTree>
    <p:extLst>
      <p:ext uri="{BB962C8B-B14F-4D97-AF65-F5344CB8AC3E}">
        <p14:creationId xmlns:p14="http://schemas.microsoft.com/office/powerpoint/2010/main" val="3989163919"/>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lide(fromBottom)">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Related image">
            <a:extLst>
              <a:ext uri="{FF2B5EF4-FFF2-40B4-BE49-F238E27FC236}">
                <a16:creationId xmlns:a16="http://schemas.microsoft.com/office/drawing/2014/main" id="{8F8ECF16-9FFF-4774-9305-1089682081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6560"/>
            <a:ext cx="12192000" cy="788745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47800" y="-15240"/>
            <a:ext cx="7772400" cy="1470025"/>
          </a:xfrm>
        </p:spPr>
        <p:txBody>
          <a:bodyPr>
            <a:normAutofit/>
          </a:bodyPr>
          <a:lstStyle/>
          <a:p>
            <a:r>
              <a:rPr lang="en-US" sz="2800" dirty="0">
                <a:ln>
                  <a:solidFill>
                    <a:sysClr val="windowText" lastClr="000000"/>
                  </a:solidFill>
                </a:ln>
                <a:solidFill>
                  <a:schemeClr val="bg1"/>
                </a:solidFill>
                <a:effectLst>
                  <a:glow rad="101600">
                    <a:schemeClr val="tx1">
                      <a:alpha val="60000"/>
                    </a:schemeClr>
                  </a:glow>
                </a:effectLst>
                <a:latin typeface="Arial Black" pitchFamily="34" charset="0"/>
              </a:rPr>
              <a:t>BORED IN GLORY?</a:t>
            </a:r>
          </a:p>
        </p:txBody>
      </p:sp>
      <p:sp>
        <p:nvSpPr>
          <p:cNvPr id="3" name="Subtitle 2"/>
          <p:cNvSpPr>
            <a:spLocks noGrp="1"/>
          </p:cNvSpPr>
          <p:nvPr>
            <p:ph type="subTitle" idx="1"/>
          </p:nvPr>
        </p:nvSpPr>
        <p:spPr>
          <a:xfrm>
            <a:off x="762000" y="1219200"/>
            <a:ext cx="10591800" cy="5638800"/>
          </a:xfrm>
        </p:spPr>
        <p:txBody>
          <a:bodyPr>
            <a:normAutofit/>
          </a:bodyPr>
          <a:lstStyle/>
          <a:p>
            <a:r>
              <a:rPr lang="en-US" sz="6000" dirty="0">
                <a:ln>
                  <a:solidFill>
                    <a:sysClr val="windowText" lastClr="000000"/>
                  </a:solidFill>
                </a:ln>
                <a:solidFill>
                  <a:srgbClr val="00FFFF"/>
                </a:solidFill>
                <a:effectLst>
                  <a:glow rad="101600">
                    <a:schemeClr val="tx1">
                      <a:alpha val="60000"/>
                    </a:schemeClr>
                  </a:glow>
                </a:effectLst>
                <a:latin typeface="Berlin Sans FB Demi" pitchFamily="34" charset="0"/>
              </a:rPr>
              <a:t>SATISFACTION IN GLORY:          </a:t>
            </a:r>
            <a:r>
              <a:rPr lang="en-US" sz="4400" dirty="0">
                <a:ln>
                  <a:solidFill>
                    <a:sysClr val="windowText" lastClr="000000"/>
                  </a:solidFill>
                </a:ln>
                <a:solidFill>
                  <a:srgbClr val="FFFF00"/>
                </a:solidFill>
                <a:effectLst>
                  <a:glow rad="101600">
                    <a:schemeClr val="tx1">
                      <a:alpha val="60000"/>
                    </a:schemeClr>
                  </a:glow>
                </a:effectLst>
                <a:latin typeface="Berlin Sans FB Demi" pitchFamily="34" charset="0"/>
              </a:rPr>
              <a:t>1 Cor. </a:t>
            </a:r>
            <a:r>
              <a:rPr lang="en-US" sz="4400">
                <a:ln>
                  <a:solidFill>
                    <a:sysClr val="windowText" lastClr="000000"/>
                  </a:solidFill>
                </a:ln>
                <a:solidFill>
                  <a:srgbClr val="FFFF00"/>
                </a:solidFill>
                <a:effectLst>
                  <a:glow rad="101600">
                    <a:schemeClr val="tx1">
                      <a:alpha val="60000"/>
                    </a:schemeClr>
                  </a:glow>
                </a:effectLst>
                <a:latin typeface="Berlin Sans FB Demi" pitchFamily="34" charset="0"/>
              </a:rPr>
              <a:t>2:9,10</a:t>
            </a:r>
            <a:endParaRPr lang="en-US" sz="4400" dirty="0">
              <a:ln>
                <a:solidFill>
                  <a:sysClr val="windowText" lastClr="000000"/>
                </a:solidFill>
              </a:ln>
              <a:solidFill>
                <a:srgbClr val="FFFF00"/>
              </a:solidFill>
              <a:effectLst>
                <a:glow rad="101600">
                  <a:schemeClr val="tx1">
                    <a:alpha val="60000"/>
                  </a:schemeClr>
                </a:glow>
              </a:effectLst>
              <a:latin typeface="Berlin Sans FB Demi" pitchFamily="34" charset="0"/>
            </a:endParaRPr>
          </a:p>
          <a:p>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Eating &amp; Drinking</a:t>
            </a:r>
          </a:p>
        </p:txBody>
      </p:sp>
    </p:spTree>
  </p:cSld>
  <p:clrMapOvr>
    <a:masterClrMapping/>
  </p:clrMapOvr>
  <p:transition spd="slow">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savvyinternetladies.com/blog/wp-content/uploads/2010/04/bride_of_christ_hahlbohm_g.jpg"/>
          <p:cNvPicPr>
            <a:picLocks noChangeAspect="1" noChangeArrowheads="1"/>
          </p:cNvPicPr>
          <p:nvPr/>
        </p:nvPicPr>
        <p:blipFill>
          <a:blip r:embed="rId2" cstate="print"/>
          <a:srcRect/>
          <a:stretch>
            <a:fillRect/>
          </a:stretch>
        </p:blipFill>
        <p:spPr bwMode="auto">
          <a:xfrm>
            <a:off x="0" y="-762000"/>
            <a:ext cx="12268200" cy="7620000"/>
          </a:xfrm>
          <a:prstGeom prst="rect">
            <a:avLst/>
          </a:prstGeom>
          <a:noFill/>
        </p:spPr>
      </p:pic>
      <p:sp>
        <p:nvSpPr>
          <p:cNvPr id="2" name="Title 1"/>
          <p:cNvSpPr>
            <a:spLocks noGrp="1"/>
          </p:cNvSpPr>
          <p:nvPr>
            <p:ph type="ctrTitle"/>
          </p:nvPr>
        </p:nvSpPr>
        <p:spPr>
          <a:xfrm>
            <a:off x="-1295400" y="-250825"/>
            <a:ext cx="7772400" cy="1470025"/>
          </a:xfrm>
        </p:spPr>
        <p:txBody>
          <a:bodyPr>
            <a:normAutofit/>
          </a:bodyPr>
          <a:lstStyle/>
          <a:p>
            <a:r>
              <a:rPr lang="en-US" sz="2800" dirty="0">
                <a:ln>
                  <a:solidFill>
                    <a:sysClr val="windowText" lastClr="000000"/>
                  </a:solidFill>
                </a:ln>
                <a:solidFill>
                  <a:schemeClr val="bg1"/>
                </a:solidFill>
                <a:effectLst>
                  <a:glow rad="101600">
                    <a:schemeClr val="tx1">
                      <a:alpha val="60000"/>
                    </a:schemeClr>
                  </a:glow>
                </a:effectLst>
                <a:latin typeface="Arial Black" pitchFamily="34" charset="0"/>
              </a:rPr>
              <a:t>BORED IN GLORY?</a:t>
            </a:r>
          </a:p>
        </p:txBody>
      </p:sp>
      <p:sp>
        <p:nvSpPr>
          <p:cNvPr id="3" name="Subtitle 2"/>
          <p:cNvSpPr>
            <a:spLocks noGrp="1"/>
          </p:cNvSpPr>
          <p:nvPr>
            <p:ph type="subTitle" idx="1"/>
          </p:nvPr>
        </p:nvSpPr>
        <p:spPr>
          <a:xfrm>
            <a:off x="914400" y="1219200"/>
            <a:ext cx="10515600" cy="5638800"/>
          </a:xfrm>
        </p:spPr>
        <p:txBody>
          <a:bodyPr>
            <a:normAutofit/>
          </a:bodyPr>
          <a:lstStyle/>
          <a:p>
            <a:r>
              <a:rPr lang="en-US" sz="6000" dirty="0">
                <a:ln>
                  <a:solidFill>
                    <a:sysClr val="windowText" lastClr="000000"/>
                  </a:solidFill>
                </a:ln>
                <a:solidFill>
                  <a:srgbClr val="00FFFF"/>
                </a:solidFill>
                <a:effectLst>
                  <a:glow rad="101600">
                    <a:schemeClr val="tx1">
                      <a:alpha val="60000"/>
                    </a:schemeClr>
                  </a:glow>
                </a:effectLst>
                <a:latin typeface="Berlin Sans FB Demi" pitchFamily="34" charset="0"/>
              </a:rPr>
              <a:t>SATISFACTION IN GLORY:</a:t>
            </a:r>
            <a:endParaRPr lang="en-US" sz="6000" dirty="0">
              <a:ln>
                <a:solidFill>
                  <a:sysClr val="windowText" lastClr="000000"/>
                </a:solidFill>
              </a:ln>
              <a:solidFill>
                <a:schemeClr val="bg1"/>
              </a:solidFill>
              <a:effectLst>
                <a:glow rad="101600">
                  <a:schemeClr val="tx1">
                    <a:alpha val="60000"/>
                  </a:schemeClr>
                </a:glow>
              </a:effectLst>
              <a:latin typeface="Berlin Sans FB Demi" pitchFamily="34" charset="0"/>
            </a:endParaRPr>
          </a:p>
          <a:p>
            <a:r>
              <a:rPr lang="en-US" sz="6000" i="1" dirty="0">
                <a:ln>
                  <a:solidFill>
                    <a:sysClr val="windowText" lastClr="000000"/>
                  </a:solidFill>
                </a:ln>
                <a:solidFill>
                  <a:srgbClr val="FFFF00"/>
                </a:solidFill>
                <a:effectLst>
                  <a:glow rad="101600">
                    <a:schemeClr val="tx1">
                      <a:alpha val="60000"/>
                    </a:schemeClr>
                  </a:glow>
                </a:effectLst>
                <a:latin typeface="Arial Black" pitchFamily="34" charset="0"/>
              </a:rPr>
              <a:t>Fellowship &amp; Relationships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thumb/6/61/Urantia_three-concentric-blue-circles-on-white_symbol.svg/424px-Urantia_three-concentric-blue-circles-on-white_symbol.svg.png"/>
          <p:cNvPicPr>
            <a:picLocks noChangeAspect="1" noChangeArrowheads="1"/>
          </p:cNvPicPr>
          <p:nvPr/>
        </p:nvPicPr>
        <p:blipFill>
          <a:blip r:embed="rId2" cstate="print"/>
          <a:srcRect/>
          <a:stretch>
            <a:fillRect/>
          </a:stretch>
        </p:blipFill>
        <p:spPr bwMode="auto">
          <a:xfrm>
            <a:off x="2895600" y="228601"/>
            <a:ext cx="6324598" cy="6324599"/>
          </a:xfrm>
          <a:prstGeom prst="rect">
            <a:avLst/>
          </a:prstGeom>
          <a:noFill/>
        </p:spPr>
      </p:pic>
      <p:sp>
        <p:nvSpPr>
          <p:cNvPr id="2" name="Title 1"/>
          <p:cNvSpPr>
            <a:spLocks noGrp="1"/>
          </p:cNvSpPr>
          <p:nvPr>
            <p:ph type="ctrTitle"/>
          </p:nvPr>
        </p:nvSpPr>
        <p:spPr>
          <a:xfrm>
            <a:off x="2209800" y="381001"/>
            <a:ext cx="7772400" cy="990600"/>
          </a:xfrm>
        </p:spPr>
        <p:txBody>
          <a:bodyPr/>
          <a:lstStyle/>
          <a:p>
            <a:r>
              <a:rPr lang="en-US" b="1" dirty="0">
                <a:effectLst>
                  <a:glow rad="101600">
                    <a:srgbClr val="FFFF00">
                      <a:alpha val="60000"/>
                    </a:srgbClr>
                  </a:glow>
                </a:effectLst>
              </a:rPr>
              <a:t>Jesus &amp; His Friends</a:t>
            </a:r>
          </a:p>
        </p:txBody>
      </p:sp>
      <p:sp>
        <p:nvSpPr>
          <p:cNvPr id="5" name="Oval 4"/>
          <p:cNvSpPr/>
          <p:nvPr/>
        </p:nvSpPr>
        <p:spPr>
          <a:xfrm>
            <a:off x="5334000" y="2667000"/>
            <a:ext cx="1447800" cy="1447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3962400" y="2819400"/>
            <a:ext cx="4191000" cy="838200"/>
          </a:xfrm>
        </p:spPr>
        <p:txBody>
          <a:bodyPr>
            <a:noAutofit/>
          </a:bodyPr>
          <a:lstStyle/>
          <a:p>
            <a:r>
              <a:rPr lang="en-US" dirty="0">
                <a:solidFill>
                  <a:schemeClr val="tx1"/>
                </a:solidFill>
                <a:effectLst>
                  <a:glow rad="101600">
                    <a:srgbClr val="FFFF00">
                      <a:alpha val="60000"/>
                    </a:srgbClr>
                  </a:glow>
                </a:effectLst>
                <a:latin typeface="Arial Black" pitchFamily="34" charset="0"/>
              </a:rPr>
              <a:t>John the                       Beloved</a:t>
            </a:r>
          </a:p>
        </p:txBody>
      </p:sp>
      <p:sp>
        <p:nvSpPr>
          <p:cNvPr id="6" name="Down Arrow 5"/>
          <p:cNvSpPr/>
          <p:nvPr/>
        </p:nvSpPr>
        <p:spPr>
          <a:xfrm rot="3349153">
            <a:off x="7772207" y="65757"/>
            <a:ext cx="1366515" cy="3670884"/>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rot="19557717">
            <a:off x="6878678" y="1625907"/>
            <a:ext cx="3246950" cy="523220"/>
          </a:xfrm>
          <a:prstGeom prst="rect">
            <a:avLst/>
          </a:prstGeom>
          <a:noFill/>
        </p:spPr>
        <p:txBody>
          <a:bodyPr wrap="square" rtlCol="0">
            <a:spAutoFit/>
          </a:bodyPr>
          <a:lstStyle/>
          <a:p>
            <a:r>
              <a:rPr lang="en-US" sz="2800" dirty="0">
                <a:effectLst>
                  <a:glow rad="101600">
                    <a:schemeClr val="bg1">
                      <a:alpha val="60000"/>
                    </a:schemeClr>
                  </a:glow>
                </a:effectLst>
                <a:latin typeface="Arial Black" pitchFamily="34" charset="0"/>
              </a:rPr>
              <a:t>Peter &amp; James</a:t>
            </a:r>
          </a:p>
        </p:txBody>
      </p:sp>
      <p:sp>
        <p:nvSpPr>
          <p:cNvPr id="8" name="Right Arrow 7"/>
          <p:cNvSpPr/>
          <p:nvPr/>
        </p:nvSpPr>
        <p:spPr>
          <a:xfrm rot="19437967">
            <a:off x="1866658" y="4450929"/>
            <a:ext cx="3352800" cy="1219200"/>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rot="19496633">
            <a:off x="2050518" y="4787000"/>
            <a:ext cx="2819400" cy="584775"/>
          </a:xfrm>
          <a:prstGeom prst="rect">
            <a:avLst/>
          </a:prstGeom>
          <a:noFill/>
        </p:spPr>
        <p:txBody>
          <a:bodyPr wrap="square" rtlCol="0">
            <a:spAutoFit/>
          </a:bodyPr>
          <a:lstStyle/>
          <a:p>
            <a:r>
              <a:rPr lang="en-US" sz="3200" dirty="0">
                <a:latin typeface="Arial Black" pitchFamily="34" charset="0"/>
              </a:rPr>
              <a:t>The Twelve</a:t>
            </a:r>
          </a:p>
        </p:txBody>
      </p:sp>
      <p:sp>
        <p:nvSpPr>
          <p:cNvPr id="11" name="Right Arrow 10"/>
          <p:cNvSpPr/>
          <p:nvPr/>
        </p:nvSpPr>
        <p:spPr>
          <a:xfrm rot="12412153">
            <a:off x="7295650" y="4593797"/>
            <a:ext cx="3112070" cy="1331281"/>
          </a:xfrm>
          <a:prstGeom prst="rightArrow">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rot="1651279">
            <a:off x="7463335" y="5190574"/>
            <a:ext cx="3810000" cy="584775"/>
          </a:xfrm>
          <a:prstGeom prst="rect">
            <a:avLst/>
          </a:prstGeom>
          <a:noFill/>
        </p:spPr>
        <p:txBody>
          <a:bodyPr wrap="square" rtlCol="0">
            <a:spAutoFit/>
          </a:bodyPr>
          <a:lstStyle/>
          <a:p>
            <a:r>
              <a:rPr lang="en-US" sz="3200" dirty="0">
                <a:latin typeface="Arial Black" pitchFamily="34" charset="0"/>
              </a:rPr>
              <a:t>The Seventy</a:t>
            </a:r>
          </a:p>
        </p:txBody>
      </p:sp>
      <p:sp>
        <p:nvSpPr>
          <p:cNvPr id="13" name="Right Arrow 12"/>
          <p:cNvSpPr/>
          <p:nvPr/>
        </p:nvSpPr>
        <p:spPr>
          <a:xfrm rot="1426432">
            <a:off x="1445646" y="1030205"/>
            <a:ext cx="2743200" cy="1322832"/>
          </a:xfrm>
          <a:prstGeom prst="rightArrow">
            <a:avLst/>
          </a:prstGeom>
          <a:solidFill>
            <a:srgbClr val="66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rot="1350795">
            <a:off x="1675116" y="1537265"/>
            <a:ext cx="2971800" cy="584775"/>
          </a:xfrm>
          <a:prstGeom prst="rect">
            <a:avLst/>
          </a:prstGeom>
          <a:noFill/>
        </p:spPr>
        <p:txBody>
          <a:bodyPr wrap="square" rtlCol="0">
            <a:spAutoFit/>
          </a:bodyPr>
          <a:lstStyle/>
          <a:p>
            <a:r>
              <a:rPr lang="en-US" sz="3200" dirty="0">
                <a:latin typeface="Arial Black" pitchFamily="34" charset="0"/>
              </a:rPr>
              <a:t>Disciples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slide(fromBottom)">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dissolve">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checkerboard(across)">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dissolve">
                                      <p:cBhvr>
                                        <p:cTn id="44" dur="500"/>
                                        <p:tgtEl>
                                          <p:spTgt spid="12"/>
                                        </p:tgtEl>
                                      </p:cBhvr>
                                    </p:animEffec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build="p"/>
      <p:bldP spid="6" grpId="0" animBg="1"/>
      <p:bldP spid="7" grpId="0"/>
      <p:bldP spid="8" grpId="0" animBg="1"/>
      <p:bldP spid="10" grpId="0"/>
      <p:bldP spid="11" grpId="0" animBg="1"/>
      <p:bldP spid="12" grpId="0"/>
      <p:bldP spid="13" grpId="0" animBg="1"/>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a:extLst>
              <a:ext uri="{FF2B5EF4-FFF2-40B4-BE49-F238E27FC236}">
                <a16:creationId xmlns:a16="http://schemas.microsoft.com/office/drawing/2014/main" id="{C1937CB7-2785-43BF-9568-5A4F458A2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915150"/>
          </a:xfrm>
          <a:prstGeom prst="rect">
            <a:avLst/>
          </a:prstGeom>
          <a:noFill/>
          <a:extLst>
            <a:ext uri="{909E8E84-426E-40DD-AFC4-6F175D3DCCD1}">
              <a14:hiddenFill xmlns:a14="http://schemas.microsoft.com/office/drawing/2010/main">
                <a:solidFill>
                  <a:srgbClr val="FFFFFF"/>
                </a:solidFill>
              </a14:hiddenFill>
            </a:ext>
          </a:extLst>
        </p:spPr>
      </p:pic>
      <p:pic>
        <p:nvPicPr>
          <p:cNvPr id="1126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0"/>
            <a:ext cx="9448800" cy="7010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 calcmode="lin" valueType="num">
                                      <p:cBhvr>
                                        <p:cTn id="7" dur="500" fill="hold"/>
                                        <p:tgtEl>
                                          <p:spTgt spid="11266"/>
                                        </p:tgtEl>
                                        <p:attrNameLst>
                                          <p:attrName>ppt_w</p:attrName>
                                        </p:attrNameLst>
                                      </p:cBhvr>
                                      <p:tavLst>
                                        <p:tav tm="0">
                                          <p:val>
                                            <p:fltVal val="0"/>
                                          </p:val>
                                        </p:tav>
                                        <p:tav tm="100000">
                                          <p:val>
                                            <p:strVal val="#ppt_w"/>
                                          </p:val>
                                        </p:tav>
                                      </p:tavLst>
                                    </p:anim>
                                    <p:anim calcmode="lin" valueType="num">
                                      <p:cBhvr>
                                        <p:cTn id="8" dur="500" fill="hold"/>
                                        <p:tgtEl>
                                          <p:spTgt spid="11266"/>
                                        </p:tgtEl>
                                        <p:attrNameLst>
                                          <p:attrName>ppt_h</p:attrName>
                                        </p:attrNameLst>
                                      </p:cBhvr>
                                      <p:tavLst>
                                        <p:tav tm="0">
                                          <p:val>
                                            <p:fltVal val="0"/>
                                          </p:val>
                                        </p:tav>
                                        <p:tav tm="100000">
                                          <p:val>
                                            <p:strVal val="#ppt_h"/>
                                          </p:val>
                                        </p:tav>
                                      </p:tavLst>
                                    </p:anim>
                                    <p:animEffect transition="in" filter="fade">
                                      <p:cBhvr>
                                        <p:cTn id="9" dur="5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elephant bath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
            <a:ext cx="12192000" cy="71199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295400" y="0"/>
            <a:ext cx="7772400" cy="1470025"/>
          </a:xfrm>
        </p:spPr>
        <p:txBody>
          <a:bodyPr>
            <a:normAutofit/>
          </a:bodyPr>
          <a:lstStyle/>
          <a:p>
            <a:r>
              <a:rPr lang="en-US" sz="2800" dirty="0">
                <a:ln>
                  <a:solidFill>
                    <a:sysClr val="windowText" lastClr="000000"/>
                  </a:solidFill>
                </a:ln>
                <a:solidFill>
                  <a:schemeClr val="bg1"/>
                </a:solidFill>
                <a:effectLst>
                  <a:glow rad="101600">
                    <a:schemeClr val="tx1">
                      <a:alpha val="60000"/>
                    </a:schemeClr>
                  </a:glow>
                </a:effectLst>
                <a:latin typeface="Arial Black" pitchFamily="34" charset="0"/>
              </a:rPr>
              <a:t>BORED IN GLORY?</a:t>
            </a:r>
          </a:p>
        </p:txBody>
      </p:sp>
      <p:sp>
        <p:nvSpPr>
          <p:cNvPr id="3" name="Subtitle 2"/>
          <p:cNvSpPr>
            <a:spLocks noGrp="1"/>
          </p:cNvSpPr>
          <p:nvPr>
            <p:ph type="subTitle" idx="1"/>
          </p:nvPr>
        </p:nvSpPr>
        <p:spPr>
          <a:xfrm>
            <a:off x="838200" y="1219200"/>
            <a:ext cx="10439400" cy="5638800"/>
          </a:xfrm>
        </p:spPr>
        <p:txBody>
          <a:bodyPr>
            <a:normAutofit/>
          </a:bodyPr>
          <a:lstStyle/>
          <a:p>
            <a:r>
              <a:rPr lang="en-US" sz="6000" dirty="0">
                <a:ln>
                  <a:solidFill>
                    <a:sysClr val="windowText" lastClr="000000"/>
                  </a:solidFill>
                </a:ln>
                <a:solidFill>
                  <a:srgbClr val="00FFFF"/>
                </a:solidFill>
                <a:effectLst>
                  <a:glow rad="101600">
                    <a:schemeClr val="tx1">
                      <a:alpha val="60000"/>
                    </a:schemeClr>
                  </a:glow>
                </a:effectLst>
                <a:latin typeface="Berlin Sans FB Demi" pitchFamily="34" charset="0"/>
              </a:rPr>
              <a:t>SATISFACTION IN GLORY:</a:t>
            </a:r>
            <a:endParaRPr lang="en-US" sz="6000" dirty="0">
              <a:ln>
                <a:solidFill>
                  <a:sysClr val="windowText" lastClr="000000"/>
                </a:solidFill>
              </a:ln>
              <a:solidFill>
                <a:schemeClr val="bg1"/>
              </a:solidFill>
              <a:effectLst>
                <a:glow rad="101600">
                  <a:schemeClr val="tx1">
                    <a:alpha val="60000"/>
                  </a:schemeClr>
                </a:glow>
              </a:effectLst>
              <a:latin typeface="Berlin Sans FB Demi" pitchFamily="34" charset="0"/>
            </a:endParaRPr>
          </a:p>
          <a:p>
            <a:r>
              <a:rPr lang="en-US" sz="6000" i="1" dirty="0">
                <a:ln>
                  <a:solidFill>
                    <a:sysClr val="windowText" lastClr="000000"/>
                  </a:solidFill>
                </a:ln>
                <a:solidFill>
                  <a:srgbClr val="FFFF00"/>
                </a:solidFill>
                <a:effectLst>
                  <a:glow rad="101600">
                    <a:schemeClr val="tx1">
                      <a:alpha val="60000"/>
                    </a:schemeClr>
                  </a:glow>
                </a:effectLst>
                <a:latin typeface="Arial Black" pitchFamily="34" charset="0"/>
              </a:rPr>
              <a:t>Animals</a:t>
            </a:r>
            <a:r>
              <a:rPr lang="en-US" sz="6000" i="1" dirty="0">
                <a:ln>
                  <a:solidFill>
                    <a:sysClr val="windowText" lastClr="000000"/>
                  </a:solidFill>
                </a:ln>
                <a:solidFill>
                  <a:schemeClr val="bg1"/>
                </a:solidFill>
                <a:effectLst>
                  <a:glow rad="101600">
                    <a:schemeClr val="tx1">
                      <a:alpha val="60000"/>
                    </a:schemeClr>
                  </a:glow>
                </a:effectLst>
                <a:latin typeface="Arial Black" pitchFamily="34" charset="0"/>
              </a:rPr>
              <a:t> &amp; Discoveries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0"/>
            <a:ext cx="12191999" cy="7391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dissolv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18" name="Picture 2" descr="http://ut-images.s3.amazonaws.com/wp-content/uploads/2008/04/solarsystem1.jpg"/>
          <p:cNvPicPr>
            <a:picLocks noChangeAspect="1" noChangeArrowheads="1"/>
          </p:cNvPicPr>
          <p:nvPr/>
        </p:nvPicPr>
        <p:blipFill>
          <a:blip r:embed="rId2" cstate="print"/>
          <a:srcRect/>
          <a:stretch>
            <a:fillRect/>
          </a:stretch>
        </p:blipFill>
        <p:spPr bwMode="auto">
          <a:xfrm>
            <a:off x="1524000" y="0"/>
            <a:ext cx="9372600" cy="7498080"/>
          </a:xfrm>
          <a:prstGeom prst="rect">
            <a:avLst/>
          </a:prstGeom>
          <a:noFill/>
        </p:spPr>
      </p:pic>
      <p:pic>
        <p:nvPicPr>
          <p:cNvPr id="5122" name="Picture 2" descr="http://2.bp.blogspot.com/_LYxrTz8ufjU/SzX8ifcldSI/AAAAAAAAFGs/RSTxbJlF2mY/s400/unexistent+strange+animals+1.jpg"/>
          <p:cNvPicPr>
            <a:picLocks noChangeAspect="1" noChangeArrowheads="1"/>
          </p:cNvPicPr>
          <p:nvPr/>
        </p:nvPicPr>
        <p:blipFill>
          <a:blip r:embed="rId3" cstate="print"/>
          <a:srcRect/>
          <a:stretch>
            <a:fillRect/>
          </a:stretch>
        </p:blipFill>
        <p:spPr bwMode="auto">
          <a:xfrm>
            <a:off x="1524000" y="0"/>
            <a:ext cx="5426364" cy="3581400"/>
          </a:xfrm>
          <a:prstGeom prst="rect">
            <a:avLst/>
          </a:prstGeom>
          <a:noFill/>
        </p:spPr>
      </p:pic>
      <p:pic>
        <p:nvPicPr>
          <p:cNvPr id="5124" name="Picture 4" descr="http://1.bp.blogspot.com/_JmpkIMgnzIE/SzaS8V7rVPI/AAAAAAAAkGk/I3WD0_MEuTc/s400/Amazing+and+Weird+varietal+animals+5.jpg"/>
          <p:cNvPicPr>
            <a:picLocks noChangeAspect="1" noChangeArrowheads="1"/>
          </p:cNvPicPr>
          <p:nvPr/>
        </p:nvPicPr>
        <p:blipFill>
          <a:blip r:embed="rId4" cstate="print"/>
          <a:srcRect/>
          <a:stretch>
            <a:fillRect/>
          </a:stretch>
        </p:blipFill>
        <p:spPr bwMode="auto">
          <a:xfrm>
            <a:off x="1524001" y="3429000"/>
            <a:ext cx="5478431" cy="4191000"/>
          </a:xfrm>
          <a:prstGeom prst="rect">
            <a:avLst/>
          </a:prstGeom>
          <a:noFill/>
        </p:spPr>
      </p:pic>
      <p:pic>
        <p:nvPicPr>
          <p:cNvPr id="5126" name="Picture 6" descr="http://lilly2.yolasite.com/resources/weird-animal1.jpg"/>
          <p:cNvPicPr>
            <a:picLocks noChangeAspect="1" noChangeArrowheads="1"/>
          </p:cNvPicPr>
          <p:nvPr/>
        </p:nvPicPr>
        <p:blipFill>
          <a:blip r:embed="rId5" cstate="print"/>
          <a:srcRect/>
          <a:stretch>
            <a:fillRect/>
          </a:stretch>
        </p:blipFill>
        <p:spPr bwMode="auto">
          <a:xfrm>
            <a:off x="6934200" y="1"/>
            <a:ext cx="3962400" cy="3743325"/>
          </a:xfrm>
          <a:prstGeom prst="rect">
            <a:avLst/>
          </a:prstGeom>
          <a:noFill/>
        </p:spPr>
      </p:pic>
      <p:pic>
        <p:nvPicPr>
          <p:cNvPr id="5128" name="Picture 8" descr="http://lilly2.yolasite.com/resources/Animals-or-Plants.jpg.opt752x522o0,0s752x522.jpg"/>
          <p:cNvPicPr>
            <a:picLocks noChangeAspect="1" noChangeArrowheads="1"/>
          </p:cNvPicPr>
          <p:nvPr/>
        </p:nvPicPr>
        <p:blipFill>
          <a:blip r:embed="rId6" cstate="print"/>
          <a:srcRect/>
          <a:stretch>
            <a:fillRect/>
          </a:stretch>
        </p:blipFill>
        <p:spPr bwMode="auto">
          <a:xfrm flipH="1">
            <a:off x="6781800" y="3657601"/>
            <a:ext cx="4119760" cy="3200400"/>
          </a:xfrm>
          <a:prstGeom prst="rect">
            <a:avLst/>
          </a:prstGeom>
          <a:noFill/>
        </p:spPr>
      </p:pic>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dissolve">
                                      <p:cBhvr>
                                        <p:cTn id="7" dur="500"/>
                                        <p:tgtEl>
                                          <p:spTgt spid="51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dissolve">
                                      <p:cBhvr>
                                        <p:cTn id="12" dur="5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122"/>
                                        </p:tgtEl>
                                        <p:attrNameLst>
                                          <p:attrName>style.visibility</p:attrName>
                                        </p:attrNameLst>
                                      </p:cBhvr>
                                      <p:to>
                                        <p:strVal val="visible"/>
                                      </p:to>
                                    </p:set>
                                    <p:animEffect transition="in" filter="dissolve">
                                      <p:cBhvr>
                                        <p:cTn id="17" dur="500"/>
                                        <p:tgtEl>
                                          <p:spTgt spid="512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128"/>
                                        </p:tgtEl>
                                        <p:attrNameLst>
                                          <p:attrName>style.visibility</p:attrName>
                                        </p:attrNameLst>
                                      </p:cBhvr>
                                      <p:to>
                                        <p:strVal val="visible"/>
                                      </p:to>
                                    </p:set>
                                    <p:animEffect transition="in" filter="dissolve">
                                      <p:cBhvr>
                                        <p:cTn id="22"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www.atomicflystudios.net/All%20Galleries/Alien%20Landscapes%20Gallery/images/Ethereal%20Beach%20II.jpg"/>
          <p:cNvPicPr>
            <a:picLocks noChangeAspect="1" noChangeArrowheads="1"/>
          </p:cNvPicPr>
          <p:nvPr/>
        </p:nvPicPr>
        <p:blipFill>
          <a:blip r:embed="rId2" cstate="print"/>
          <a:srcRect/>
          <a:stretch>
            <a:fillRect/>
          </a:stretch>
        </p:blipFill>
        <p:spPr bwMode="auto">
          <a:xfrm>
            <a:off x="-762000" y="0"/>
            <a:ext cx="12954000" cy="6858000"/>
          </a:xfrm>
          <a:prstGeom prst="rect">
            <a:avLst/>
          </a:prstGeom>
          <a:noFill/>
        </p:spPr>
      </p:pic>
      <p:sp>
        <p:nvSpPr>
          <p:cNvPr id="2" name="Title 1"/>
          <p:cNvSpPr>
            <a:spLocks noGrp="1"/>
          </p:cNvSpPr>
          <p:nvPr>
            <p:ph type="ctrTitle"/>
          </p:nvPr>
        </p:nvSpPr>
        <p:spPr>
          <a:xfrm>
            <a:off x="-1371600" y="-125412"/>
            <a:ext cx="7772400" cy="1470025"/>
          </a:xfrm>
        </p:spPr>
        <p:txBody>
          <a:bodyPr>
            <a:normAutofit/>
          </a:bodyPr>
          <a:lstStyle/>
          <a:p>
            <a:r>
              <a:rPr lang="en-US" sz="2800" dirty="0">
                <a:solidFill>
                  <a:schemeClr val="bg1"/>
                </a:solidFill>
                <a:effectLst>
                  <a:glow rad="101600">
                    <a:schemeClr val="tx1">
                      <a:alpha val="60000"/>
                    </a:schemeClr>
                  </a:glow>
                </a:effectLst>
                <a:latin typeface="Arial Black" pitchFamily="34" charset="0"/>
              </a:rPr>
              <a:t>BORED IN GLORY?</a:t>
            </a:r>
          </a:p>
        </p:txBody>
      </p:sp>
      <p:sp>
        <p:nvSpPr>
          <p:cNvPr id="3" name="Subtitle 2"/>
          <p:cNvSpPr>
            <a:spLocks noGrp="1"/>
          </p:cNvSpPr>
          <p:nvPr>
            <p:ph type="subTitle" idx="1"/>
          </p:nvPr>
        </p:nvSpPr>
        <p:spPr>
          <a:xfrm>
            <a:off x="762000" y="1219200"/>
            <a:ext cx="10668000" cy="5638800"/>
          </a:xfrm>
        </p:spPr>
        <p:txBody>
          <a:bodyPr>
            <a:normAutofit/>
          </a:bodyPr>
          <a:lstStyle/>
          <a:p>
            <a:r>
              <a:rPr lang="en-US" sz="6000" dirty="0">
                <a:ln>
                  <a:solidFill>
                    <a:sysClr val="windowText" lastClr="000000"/>
                  </a:solidFill>
                </a:ln>
                <a:solidFill>
                  <a:srgbClr val="00FFFF"/>
                </a:solidFill>
                <a:effectLst>
                  <a:glow rad="101600">
                    <a:schemeClr val="tx1">
                      <a:alpha val="60000"/>
                    </a:schemeClr>
                  </a:glow>
                </a:effectLst>
                <a:latin typeface="Berlin Sans FB Demi" pitchFamily="34" charset="0"/>
              </a:rPr>
              <a:t>SATISFACTION IN GLORY:</a:t>
            </a:r>
            <a:endParaRPr lang="en-US" sz="6000" dirty="0">
              <a:ln>
                <a:solidFill>
                  <a:sysClr val="windowText" lastClr="000000"/>
                </a:solidFill>
              </a:ln>
              <a:solidFill>
                <a:schemeClr val="bg1"/>
              </a:solidFill>
              <a:effectLst>
                <a:glow rad="101600">
                  <a:schemeClr val="tx1">
                    <a:alpha val="60000"/>
                  </a:schemeClr>
                </a:glow>
              </a:effectLst>
              <a:latin typeface="Berlin Sans FB Demi" pitchFamily="34" charset="0"/>
            </a:endParaRPr>
          </a:p>
          <a:p>
            <a:r>
              <a:rPr lang="en-US" sz="6000" i="1" dirty="0">
                <a:ln>
                  <a:solidFill>
                    <a:sysClr val="windowText" lastClr="000000"/>
                  </a:solidFill>
                </a:ln>
                <a:solidFill>
                  <a:schemeClr val="bg1"/>
                </a:solidFill>
                <a:effectLst>
                  <a:glow rad="101600">
                    <a:schemeClr val="tx1">
                      <a:alpha val="60000"/>
                    </a:schemeClr>
                  </a:glow>
                </a:effectLst>
                <a:latin typeface="Arial Black" pitchFamily="34" charset="0"/>
              </a:rPr>
              <a:t>Animals &amp; </a:t>
            </a:r>
            <a:r>
              <a:rPr lang="en-US" sz="6000" i="1" dirty="0">
                <a:ln>
                  <a:solidFill>
                    <a:sysClr val="windowText" lastClr="000000"/>
                  </a:solidFill>
                </a:ln>
                <a:solidFill>
                  <a:srgbClr val="FFFF00"/>
                </a:solidFill>
                <a:effectLst>
                  <a:glow rad="101600">
                    <a:schemeClr val="tx1">
                      <a:alpha val="60000"/>
                    </a:schemeClr>
                  </a:glow>
                </a:effectLst>
                <a:latin typeface="Arial Black" pitchFamily="34" charset="0"/>
              </a:rPr>
              <a:t>Discoveries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ih1.redbubble.net/work.7598487.1.flat,550x550,075,f.eve-and-satan-as-the-serpent.jpg"/>
          <p:cNvPicPr>
            <a:picLocks noChangeAspect="1" noChangeArrowheads="1"/>
          </p:cNvPicPr>
          <p:nvPr/>
        </p:nvPicPr>
        <p:blipFill>
          <a:blip r:embed="rId2" cstate="print"/>
          <a:srcRect/>
          <a:stretch>
            <a:fillRect/>
          </a:stretch>
        </p:blipFill>
        <p:spPr bwMode="auto">
          <a:xfrm>
            <a:off x="0" y="0"/>
            <a:ext cx="12192000" cy="7843821"/>
          </a:xfrm>
          <a:prstGeom prst="rect">
            <a:avLst/>
          </a:prstGeom>
          <a:noFill/>
        </p:spPr>
      </p:pic>
      <p:sp>
        <p:nvSpPr>
          <p:cNvPr id="2" name="Title 1"/>
          <p:cNvSpPr>
            <a:spLocks noGrp="1"/>
          </p:cNvSpPr>
          <p:nvPr>
            <p:ph type="ctrTitle"/>
          </p:nvPr>
        </p:nvSpPr>
        <p:spPr>
          <a:xfrm>
            <a:off x="838200" y="381000"/>
            <a:ext cx="3886200" cy="5486400"/>
          </a:xfrm>
        </p:spPr>
        <p:txBody>
          <a:bodyPr>
            <a:noAutofit/>
          </a:bodyPr>
          <a:lstStyle/>
          <a:p>
            <a:r>
              <a:rPr lang="en-US" sz="5400" dirty="0">
                <a:ln>
                  <a:solidFill>
                    <a:schemeClr val="tx1"/>
                  </a:solidFill>
                </a:ln>
                <a:solidFill>
                  <a:srgbClr val="FF0000"/>
                </a:solidFill>
                <a:effectLst>
                  <a:glow rad="101600">
                    <a:srgbClr val="FFFF00">
                      <a:alpha val="60000"/>
                    </a:srgbClr>
                  </a:glow>
                </a:effectLst>
                <a:latin typeface="Arial Black" pitchFamily="34" charset="0"/>
              </a:rPr>
              <a:t>Satan’s lie:</a:t>
            </a:r>
            <a:br>
              <a:rPr lang="en-US" sz="5400" dirty="0">
                <a:ln>
                  <a:solidFill>
                    <a:schemeClr val="tx1"/>
                  </a:solidFill>
                </a:ln>
                <a:solidFill>
                  <a:srgbClr val="FF0000"/>
                </a:solidFill>
                <a:effectLst>
                  <a:glow rad="101600">
                    <a:srgbClr val="FFFF00">
                      <a:alpha val="60000"/>
                    </a:srgbClr>
                  </a:glow>
                </a:effectLst>
                <a:latin typeface="Arial Black" pitchFamily="34" charset="0"/>
              </a:rPr>
            </a:br>
            <a:r>
              <a:rPr lang="en-US" sz="5400" i="1" dirty="0">
                <a:solidFill>
                  <a:srgbClr val="FFFF00"/>
                </a:solidFill>
                <a:effectLst>
                  <a:glow rad="101600">
                    <a:schemeClr val="tx1">
                      <a:alpha val="60000"/>
                    </a:schemeClr>
                  </a:glow>
                </a:effectLst>
                <a:latin typeface="Arial Black" pitchFamily="34" charset="0"/>
              </a:rPr>
              <a:t>God is boring – sin is fun!</a:t>
            </a:r>
          </a:p>
        </p:txBody>
      </p:sp>
      <p:sp>
        <p:nvSpPr>
          <p:cNvPr id="4" name="TextBox 3"/>
          <p:cNvSpPr txBox="1"/>
          <p:nvPr/>
        </p:nvSpPr>
        <p:spPr>
          <a:xfrm>
            <a:off x="5638800" y="2819400"/>
            <a:ext cx="5486400" cy="3785652"/>
          </a:xfrm>
          <a:prstGeom prst="rect">
            <a:avLst/>
          </a:prstGeom>
          <a:noFill/>
        </p:spPr>
        <p:txBody>
          <a:bodyPr wrap="square" rtlCol="0">
            <a:spAutoFit/>
          </a:bodyPr>
          <a:lstStyle/>
          <a:p>
            <a:pPr algn="ctr"/>
            <a:r>
              <a:rPr lang="en-US" sz="4800" dirty="0">
                <a:ln>
                  <a:solidFill>
                    <a:sysClr val="windowText" lastClr="000000"/>
                  </a:solidFill>
                </a:ln>
                <a:solidFill>
                  <a:schemeClr val="bg1"/>
                </a:solidFill>
                <a:effectLst>
                  <a:glow rad="101600">
                    <a:schemeClr val="tx1">
                      <a:alpha val="60000"/>
                    </a:schemeClr>
                  </a:glow>
                </a:effectLst>
                <a:latin typeface="Arial Black" pitchFamily="34" charset="0"/>
              </a:rPr>
              <a:t>The real question is how could God not be bored with us?!</a:t>
            </a:r>
          </a:p>
        </p:txBody>
      </p:sp>
    </p:spTree>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slide(fromBottom)">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544CF6E7-C90C-4F52-A282-F49FF2B49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32298"/>
            <a:ext cx="12192000" cy="76980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24000" y="30480"/>
            <a:ext cx="7772400" cy="1470025"/>
          </a:xfrm>
        </p:spPr>
        <p:txBody>
          <a:bodyPr>
            <a:normAutofit/>
          </a:bodyPr>
          <a:lstStyle/>
          <a:p>
            <a:r>
              <a:rPr lang="en-US" sz="2800" dirty="0">
                <a:solidFill>
                  <a:schemeClr val="bg1"/>
                </a:solidFill>
                <a:effectLst>
                  <a:glow rad="101600">
                    <a:schemeClr val="tx1">
                      <a:alpha val="60000"/>
                    </a:schemeClr>
                  </a:glow>
                </a:effectLst>
                <a:latin typeface="Arial Black" pitchFamily="34" charset="0"/>
              </a:rPr>
              <a:t>BORED IN GLORY?</a:t>
            </a:r>
          </a:p>
        </p:txBody>
      </p:sp>
      <p:pic>
        <p:nvPicPr>
          <p:cNvPr id="3078" name="Picture 6" descr="Related image">
            <a:extLst>
              <a:ext uri="{FF2B5EF4-FFF2-40B4-BE49-F238E27FC236}">
                <a16:creationId xmlns:a16="http://schemas.microsoft.com/office/drawing/2014/main" id="{E13E5C52-1092-4318-A30C-4894CA7DE5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007" y="-832298"/>
            <a:ext cx="12533007" cy="829685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p:ph type="subTitle" idx="1"/>
          </p:nvPr>
        </p:nvSpPr>
        <p:spPr>
          <a:xfrm>
            <a:off x="1006144" y="767755"/>
            <a:ext cx="10271455" cy="6090245"/>
          </a:xfrm>
        </p:spPr>
        <p:txBody>
          <a:bodyPr>
            <a:normAutofit/>
          </a:bodyPr>
          <a:lstStyle/>
          <a:p>
            <a:r>
              <a:rPr lang="en-US" sz="6000" dirty="0">
                <a:ln>
                  <a:solidFill>
                    <a:sysClr val="windowText" lastClr="000000"/>
                  </a:solidFill>
                </a:ln>
                <a:solidFill>
                  <a:srgbClr val="00FFFF"/>
                </a:solidFill>
                <a:effectLst>
                  <a:glow rad="101600">
                    <a:schemeClr val="tx1">
                      <a:alpha val="60000"/>
                    </a:schemeClr>
                  </a:glow>
                </a:effectLst>
                <a:latin typeface="Arial Black" panose="020B0A04020102020204" pitchFamily="34" charset="0"/>
              </a:rPr>
              <a:t>SATISFACTION</a:t>
            </a:r>
            <a:r>
              <a:rPr lang="en-US" sz="6000" dirty="0">
                <a:ln>
                  <a:solidFill>
                    <a:sysClr val="windowText" lastClr="000000"/>
                  </a:solidFill>
                </a:ln>
                <a:solidFill>
                  <a:srgbClr val="00FFFF"/>
                </a:solidFill>
                <a:effectLst>
                  <a:glow rad="101600">
                    <a:schemeClr val="tx1">
                      <a:alpha val="60000"/>
                    </a:schemeClr>
                  </a:glow>
                </a:effectLst>
                <a:latin typeface="Berlin Sans FB Demi" pitchFamily="34" charset="0"/>
              </a:rPr>
              <a:t> IN GLORY:</a:t>
            </a:r>
            <a:endParaRPr lang="en-US" sz="6000" dirty="0">
              <a:ln>
                <a:solidFill>
                  <a:sysClr val="windowText" lastClr="000000"/>
                </a:solidFill>
              </a:ln>
              <a:solidFill>
                <a:schemeClr val="bg1"/>
              </a:solidFill>
              <a:effectLst>
                <a:glow rad="101600">
                  <a:schemeClr val="tx1">
                    <a:alpha val="60000"/>
                  </a:schemeClr>
                </a:glow>
              </a:effectLst>
              <a:latin typeface="Berlin Sans FB Demi" pitchFamily="34" charset="0"/>
            </a:endParaRPr>
          </a:p>
          <a:p>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Work?</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slide(fromBottom)">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Related image">
            <a:extLst>
              <a:ext uri="{FF2B5EF4-FFF2-40B4-BE49-F238E27FC236}">
                <a16:creationId xmlns:a16="http://schemas.microsoft.com/office/drawing/2014/main" id="{544CF6E7-C90C-4F52-A282-F49FF2B497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27882"/>
            <a:ext cx="12192000" cy="76980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447800" y="-381000"/>
            <a:ext cx="7772400" cy="1470025"/>
          </a:xfrm>
        </p:spPr>
        <p:txBody>
          <a:bodyPr>
            <a:normAutofit/>
          </a:bodyPr>
          <a:lstStyle/>
          <a:p>
            <a:r>
              <a:rPr lang="en-US" sz="2800" dirty="0">
                <a:solidFill>
                  <a:schemeClr val="bg1"/>
                </a:solidFill>
                <a:effectLst>
                  <a:glow rad="101600">
                    <a:schemeClr val="tx1">
                      <a:alpha val="60000"/>
                    </a:schemeClr>
                  </a:glow>
                </a:effectLst>
                <a:latin typeface="Arial Black" pitchFamily="34" charset="0"/>
              </a:rPr>
              <a:t>BORED IN GLORY?</a:t>
            </a:r>
          </a:p>
        </p:txBody>
      </p:sp>
      <p:sp>
        <p:nvSpPr>
          <p:cNvPr id="3" name="Subtitle 2"/>
          <p:cNvSpPr>
            <a:spLocks noGrp="1"/>
          </p:cNvSpPr>
          <p:nvPr>
            <p:ph type="subTitle" idx="1"/>
          </p:nvPr>
        </p:nvSpPr>
        <p:spPr>
          <a:xfrm>
            <a:off x="1006144" y="767755"/>
            <a:ext cx="10271455" cy="6090245"/>
          </a:xfrm>
        </p:spPr>
        <p:txBody>
          <a:bodyPr>
            <a:normAutofit/>
          </a:bodyPr>
          <a:lstStyle/>
          <a:p>
            <a:r>
              <a:rPr lang="en-US" sz="6000" dirty="0">
                <a:ln>
                  <a:solidFill>
                    <a:sysClr val="windowText" lastClr="000000"/>
                  </a:solidFill>
                </a:ln>
                <a:solidFill>
                  <a:srgbClr val="00FFFF"/>
                </a:solidFill>
                <a:effectLst>
                  <a:glow rad="101600">
                    <a:schemeClr val="tx1">
                      <a:alpha val="60000"/>
                    </a:schemeClr>
                  </a:glow>
                </a:effectLst>
                <a:latin typeface="Arial Black" panose="020B0A04020102020204" pitchFamily="34" charset="0"/>
              </a:rPr>
              <a:t>SATISFACTION</a:t>
            </a:r>
            <a:r>
              <a:rPr lang="en-US" sz="6000" dirty="0">
                <a:ln>
                  <a:solidFill>
                    <a:sysClr val="windowText" lastClr="000000"/>
                  </a:solidFill>
                </a:ln>
                <a:solidFill>
                  <a:srgbClr val="00FFFF"/>
                </a:solidFill>
                <a:effectLst>
                  <a:glow rad="101600">
                    <a:schemeClr val="tx1">
                      <a:alpha val="60000"/>
                    </a:schemeClr>
                  </a:glow>
                </a:effectLst>
                <a:latin typeface="Berlin Sans FB Demi" pitchFamily="34" charset="0"/>
              </a:rPr>
              <a:t> IN GLORY:</a:t>
            </a:r>
            <a:endParaRPr lang="en-US" sz="6000" dirty="0">
              <a:ln>
                <a:solidFill>
                  <a:sysClr val="windowText" lastClr="000000"/>
                </a:solidFill>
              </a:ln>
              <a:solidFill>
                <a:schemeClr val="bg1"/>
              </a:solidFill>
              <a:effectLst>
                <a:glow rad="101600">
                  <a:schemeClr val="tx1">
                    <a:alpha val="60000"/>
                  </a:schemeClr>
                </a:glow>
              </a:effectLst>
              <a:latin typeface="Berlin Sans FB Demi" pitchFamily="34" charset="0"/>
            </a:endParaRPr>
          </a:p>
          <a:p>
            <a:r>
              <a:rPr lang="en-US" sz="5400" i="1" dirty="0">
                <a:ln>
                  <a:solidFill>
                    <a:sysClr val="windowText" lastClr="000000"/>
                  </a:solidFill>
                </a:ln>
                <a:solidFill>
                  <a:schemeClr val="bg1"/>
                </a:solidFill>
                <a:effectLst>
                  <a:glow rad="101600">
                    <a:schemeClr val="tx1">
                      <a:alpha val="60000"/>
                    </a:schemeClr>
                  </a:glow>
                </a:effectLst>
                <a:latin typeface="Arial Black" pitchFamily="34" charset="0"/>
              </a:rPr>
              <a:t>Rest &amp; Sleep?</a:t>
            </a:r>
          </a:p>
        </p:txBody>
      </p:sp>
    </p:spTree>
    <p:extLst>
      <p:ext uri="{BB962C8B-B14F-4D97-AF65-F5344CB8AC3E}">
        <p14:creationId xmlns:p14="http://schemas.microsoft.com/office/powerpoint/2010/main" val="1994627738"/>
      </p:ext>
    </p:extLst>
  </p:cSld>
  <p:clrMapOvr>
    <a:masterClrMapping/>
  </p:clrMapOvr>
  <p:transition spd="slow">
    <p:dissolv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ih1.redbubble.net/work.7598487.1.flat,550x550,075,f.eve-and-satan-as-the-serpent.jpg"/>
          <p:cNvPicPr>
            <a:picLocks noChangeAspect="1" noChangeArrowheads="1"/>
          </p:cNvPicPr>
          <p:nvPr/>
        </p:nvPicPr>
        <p:blipFill>
          <a:blip r:embed="rId2" cstate="print"/>
          <a:srcRect/>
          <a:stretch>
            <a:fillRect/>
          </a:stretch>
        </p:blipFill>
        <p:spPr bwMode="auto">
          <a:xfrm>
            <a:off x="0" y="0"/>
            <a:ext cx="12192000" cy="7837714"/>
          </a:xfrm>
          <a:prstGeom prst="rect">
            <a:avLst/>
          </a:prstGeom>
          <a:noFill/>
        </p:spPr>
      </p:pic>
      <p:sp>
        <p:nvSpPr>
          <p:cNvPr id="2" name="Title 1"/>
          <p:cNvSpPr>
            <a:spLocks noGrp="1"/>
          </p:cNvSpPr>
          <p:nvPr>
            <p:ph type="ctrTitle"/>
          </p:nvPr>
        </p:nvSpPr>
        <p:spPr>
          <a:xfrm>
            <a:off x="762000" y="304800"/>
            <a:ext cx="10591800" cy="5562600"/>
          </a:xfrm>
        </p:spPr>
        <p:txBody>
          <a:bodyPr>
            <a:normAutofit/>
          </a:bodyPr>
          <a:lstStyle/>
          <a:p>
            <a:r>
              <a:rPr lang="en-US" sz="5400" i="1" dirty="0">
                <a:solidFill>
                  <a:schemeClr val="bg1"/>
                </a:solidFill>
                <a:effectLst>
                  <a:glow rad="101600">
                    <a:schemeClr val="tx1">
                      <a:alpha val="60000"/>
                    </a:schemeClr>
                  </a:glow>
                </a:effectLst>
                <a:latin typeface="Arial Black" pitchFamily="34" charset="0"/>
              </a:rPr>
              <a:t>Quote:  </a:t>
            </a:r>
            <a:r>
              <a:rPr lang="en-US" sz="5400" i="1" dirty="0">
                <a:solidFill>
                  <a:srgbClr val="FFFF00"/>
                </a:solidFill>
                <a:effectLst>
                  <a:glow rad="101600">
                    <a:schemeClr val="tx1">
                      <a:alpha val="60000"/>
                    </a:schemeClr>
                  </a:glow>
                </a:effectLst>
                <a:latin typeface="Arial Black" pitchFamily="34" charset="0"/>
              </a:rPr>
              <a:t>“</a:t>
            </a:r>
            <a:r>
              <a:rPr lang="en-US" sz="5400" i="1" dirty="0">
                <a:solidFill>
                  <a:schemeClr val="bg1"/>
                </a:solidFill>
                <a:effectLst>
                  <a:glow rad="101600">
                    <a:schemeClr val="tx1">
                      <a:alpha val="60000"/>
                    </a:schemeClr>
                  </a:glow>
                </a:effectLst>
                <a:latin typeface="Arial Black" pitchFamily="34" charset="0"/>
              </a:rPr>
              <a:t>Imaginary</a:t>
            </a:r>
            <a:r>
              <a:rPr lang="en-US" sz="5400" i="1" dirty="0">
                <a:solidFill>
                  <a:srgbClr val="FFFF00"/>
                </a:solidFill>
                <a:effectLst>
                  <a:glow rad="101600">
                    <a:schemeClr val="tx1">
                      <a:alpha val="60000"/>
                    </a:schemeClr>
                  </a:glow>
                </a:effectLst>
                <a:latin typeface="Arial Black" pitchFamily="34" charset="0"/>
              </a:rPr>
              <a:t> </a:t>
            </a:r>
            <a:r>
              <a:rPr lang="en-US" sz="5400" i="1" dirty="0">
                <a:solidFill>
                  <a:schemeClr val="bg1"/>
                </a:solidFill>
                <a:effectLst>
                  <a:glow rad="101600">
                    <a:schemeClr val="tx1">
                      <a:alpha val="60000"/>
                    </a:schemeClr>
                  </a:glow>
                </a:effectLst>
                <a:latin typeface="Arial Black" pitchFamily="34" charset="0"/>
              </a:rPr>
              <a:t>evil</a:t>
            </a:r>
            <a:r>
              <a:rPr lang="en-US" sz="5400" i="1" dirty="0">
                <a:solidFill>
                  <a:srgbClr val="FFFF00"/>
                </a:solidFill>
                <a:effectLst>
                  <a:glow rad="101600">
                    <a:schemeClr val="tx1">
                      <a:alpha val="60000"/>
                    </a:schemeClr>
                  </a:glow>
                </a:effectLst>
                <a:latin typeface="Arial Black" pitchFamily="34" charset="0"/>
              </a:rPr>
              <a:t> is romantic and varied;      </a:t>
            </a:r>
            <a:r>
              <a:rPr lang="en-US" sz="5400" i="1" dirty="0">
                <a:solidFill>
                  <a:schemeClr val="bg1"/>
                </a:solidFill>
                <a:effectLst>
                  <a:glow rad="101600">
                    <a:schemeClr val="tx1">
                      <a:alpha val="60000"/>
                    </a:schemeClr>
                  </a:glow>
                </a:effectLst>
                <a:latin typeface="Arial Black" pitchFamily="34" charset="0"/>
              </a:rPr>
              <a:t>real</a:t>
            </a:r>
            <a:r>
              <a:rPr lang="en-US" sz="5400" i="1" dirty="0">
                <a:solidFill>
                  <a:srgbClr val="FFFF00"/>
                </a:solidFill>
                <a:effectLst>
                  <a:glow rad="101600">
                    <a:schemeClr val="tx1">
                      <a:alpha val="60000"/>
                    </a:schemeClr>
                  </a:glow>
                </a:effectLst>
                <a:latin typeface="Arial Black" pitchFamily="34" charset="0"/>
              </a:rPr>
              <a:t> </a:t>
            </a:r>
            <a:r>
              <a:rPr lang="en-US" sz="5400" i="1" dirty="0">
                <a:solidFill>
                  <a:schemeClr val="bg1"/>
                </a:solidFill>
                <a:effectLst>
                  <a:glow rad="101600">
                    <a:schemeClr val="tx1">
                      <a:alpha val="60000"/>
                    </a:schemeClr>
                  </a:glow>
                </a:effectLst>
                <a:latin typeface="Arial Black" pitchFamily="34" charset="0"/>
              </a:rPr>
              <a:t>evil</a:t>
            </a:r>
            <a:r>
              <a:rPr lang="en-US" sz="5400" i="1" dirty="0">
                <a:solidFill>
                  <a:srgbClr val="FFFF00"/>
                </a:solidFill>
                <a:effectLst>
                  <a:glow rad="101600">
                    <a:schemeClr val="tx1">
                      <a:alpha val="60000"/>
                    </a:schemeClr>
                  </a:glow>
                </a:effectLst>
                <a:latin typeface="Arial Black" pitchFamily="34" charset="0"/>
              </a:rPr>
              <a:t> </a:t>
            </a:r>
            <a:r>
              <a:rPr lang="en-US" sz="5400" i="1" dirty="0">
                <a:solidFill>
                  <a:schemeClr val="bg2">
                    <a:lumMod val="75000"/>
                  </a:schemeClr>
                </a:solidFill>
                <a:effectLst>
                  <a:glow rad="101600">
                    <a:schemeClr val="tx1">
                      <a:alpha val="60000"/>
                    </a:schemeClr>
                  </a:glow>
                </a:effectLst>
                <a:latin typeface="Arial Black" pitchFamily="34" charset="0"/>
              </a:rPr>
              <a:t>is gloomy, monotonous, barren, dangerous and boring</a:t>
            </a:r>
            <a:r>
              <a:rPr lang="en-US" sz="5400" i="1" dirty="0">
                <a:solidFill>
                  <a:srgbClr val="FFFF00"/>
                </a:solidFill>
                <a:effectLst>
                  <a:glow rad="101600">
                    <a:schemeClr val="tx1">
                      <a:alpha val="60000"/>
                    </a:schemeClr>
                  </a:glow>
                </a:effectLst>
                <a:latin typeface="Arial Black" pitchFamily="34" charset="0"/>
              </a:rPr>
              <a:t>.”</a:t>
            </a:r>
          </a:p>
        </p:txBody>
      </p:sp>
    </p:spTree>
  </p:cSld>
  <p:clrMapOvr>
    <a:masterClrMapping/>
  </p:clrMapOvr>
  <p:transition spd="slow">
    <p:dissolv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novakeo.com/images/newearth3.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2" name="Title 1"/>
          <p:cNvSpPr>
            <a:spLocks noGrp="1"/>
          </p:cNvSpPr>
          <p:nvPr>
            <p:ph type="ctrTitle"/>
          </p:nvPr>
        </p:nvSpPr>
        <p:spPr>
          <a:xfrm>
            <a:off x="914400" y="228600"/>
            <a:ext cx="10210800" cy="6172200"/>
          </a:xfrm>
        </p:spPr>
        <p:txBody>
          <a:bodyPr>
            <a:noAutofit/>
          </a:bodyPr>
          <a:lstStyle/>
          <a:p>
            <a:r>
              <a:rPr lang="en-US" sz="6600" i="1" dirty="0">
                <a:ln>
                  <a:solidFill>
                    <a:sysClr val="windowText" lastClr="000000"/>
                  </a:solidFill>
                </a:ln>
                <a:solidFill>
                  <a:schemeClr val="bg1"/>
                </a:solidFill>
                <a:effectLst>
                  <a:glow rad="101600">
                    <a:schemeClr val="tx1">
                      <a:alpha val="60000"/>
                    </a:schemeClr>
                  </a:glow>
                </a:effectLst>
                <a:latin typeface="Arial Black" pitchFamily="34" charset="0"/>
              </a:rPr>
              <a:t>“</a:t>
            </a:r>
            <a:r>
              <a:rPr lang="en-US" sz="6600" i="1" dirty="0">
                <a:ln>
                  <a:solidFill>
                    <a:sysClr val="windowText" lastClr="000000"/>
                  </a:solidFill>
                </a:ln>
                <a:solidFill>
                  <a:srgbClr val="FFFF00"/>
                </a:solidFill>
                <a:effectLst>
                  <a:glow rad="101600">
                    <a:schemeClr val="tx1">
                      <a:alpha val="60000"/>
                    </a:schemeClr>
                  </a:glow>
                </a:effectLst>
                <a:latin typeface="Arial Black" pitchFamily="34" charset="0"/>
              </a:rPr>
              <a:t>Imaginary good </a:t>
            </a:r>
            <a:r>
              <a:rPr lang="en-US" sz="6600" i="1" dirty="0">
                <a:ln>
                  <a:solidFill>
                    <a:sysClr val="windowText" lastClr="000000"/>
                  </a:solidFill>
                </a:ln>
                <a:solidFill>
                  <a:schemeClr val="bg1"/>
                </a:solidFill>
                <a:effectLst>
                  <a:glow rad="101600">
                    <a:schemeClr val="tx1">
                      <a:alpha val="60000"/>
                    </a:schemeClr>
                  </a:glow>
                </a:effectLst>
                <a:latin typeface="Arial Black" pitchFamily="34" charset="0"/>
              </a:rPr>
              <a:t>is boring…</a:t>
            </a:r>
            <a:r>
              <a:rPr lang="en-US" sz="6600" i="1" dirty="0">
                <a:ln>
                  <a:solidFill>
                    <a:sysClr val="windowText" lastClr="000000"/>
                  </a:solidFill>
                </a:ln>
                <a:solidFill>
                  <a:srgbClr val="FFFF00"/>
                </a:solidFill>
                <a:effectLst>
                  <a:glow rad="101600">
                    <a:schemeClr val="tx1">
                      <a:alpha val="60000"/>
                    </a:schemeClr>
                  </a:glow>
                </a:effectLst>
                <a:latin typeface="Arial Black" pitchFamily="34" charset="0"/>
              </a:rPr>
              <a:t>real good</a:t>
            </a:r>
            <a:r>
              <a:rPr lang="en-US" sz="6600" i="1" dirty="0">
                <a:ln>
                  <a:solidFill>
                    <a:sysClr val="windowText" lastClr="000000"/>
                  </a:solidFill>
                </a:ln>
                <a:solidFill>
                  <a:schemeClr val="bg1"/>
                </a:solidFill>
                <a:effectLst>
                  <a:glow rad="101600">
                    <a:schemeClr val="tx1">
                      <a:alpha val="60000"/>
                    </a:schemeClr>
                  </a:glow>
                </a:effectLst>
                <a:latin typeface="Arial Black" pitchFamily="34" charset="0"/>
              </a:rPr>
              <a:t> is always new, marvelous, 	intoxicating.”           </a:t>
            </a:r>
            <a:r>
              <a:rPr lang="en-US" sz="3600" i="1" dirty="0">
                <a:ln>
                  <a:solidFill>
                    <a:sysClr val="windowText" lastClr="000000"/>
                  </a:solidFill>
                </a:ln>
                <a:solidFill>
                  <a:schemeClr val="bg1"/>
                </a:solidFill>
                <a:effectLst>
                  <a:glow rad="101600">
                    <a:schemeClr val="tx1">
                      <a:alpha val="60000"/>
                    </a:schemeClr>
                  </a:glow>
                </a:effectLst>
                <a:latin typeface="Arial Black" pitchFamily="34" charset="0"/>
              </a:rPr>
              <a:t>- Simone Weil</a:t>
            </a:r>
          </a:p>
        </p:txBody>
      </p:sp>
    </p:spTree>
  </p:cSld>
  <p:clrMapOvr>
    <a:masterClrMapping/>
  </p:clrMapOvr>
  <p:transition spd="slow">
    <p:dissolv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robcrandell.com/sanctuary/Backgrounds/Bible%20PowerPoint%20Background.jpg"/>
          <p:cNvPicPr>
            <a:picLocks noChangeAspect="1" noChangeArrowheads="1"/>
          </p:cNvPicPr>
          <p:nvPr/>
        </p:nvPicPr>
        <p:blipFill>
          <a:blip r:embed="rId2" cstate="print"/>
          <a:srcRect/>
          <a:stretch>
            <a:fillRect/>
          </a:stretch>
        </p:blipFill>
        <p:spPr bwMode="auto">
          <a:xfrm>
            <a:off x="0" y="0"/>
            <a:ext cx="12192000" cy="6861044"/>
          </a:xfrm>
          <a:prstGeom prst="rect">
            <a:avLst/>
          </a:prstGeom>
          <a:noFill/>
        </p:spPr>
      </p:pic>
      <p:sp>
        <p:nvSpPr>
          <p:cNvPr id="2" name="Title 1"/>
          <p:cNvSpPr>
            <a:spLocks noGrp="1"/>
          </p:cNvSpPr>
          <p:nvPr>
            <p:ph type="ctrTitle"/>
          </p:nvPr>
        </p:nvSpPr>
        <p:spPr>
          <a:xfrm>
            <a:off x="685800" y="457201"/>
            <a:ext cx="10820400" cy="6095999"/>
          </a:xfrm>
        </p:spPr>
        <p:txBody>
          <a:bodyPr>
            <a:normAutofit fontScale="90000"/>
          </a:bodyPr>
          <a:lstStyle/>
          <a:p>
            <a:r>
              <a:rPr lang="en-US" sz="56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“Stolen waters are sweet and bread eaten in secret is pleasant.  But he </a:t>
            </a:r>
            <a:r>
              <a:rPr lang="en-US" sz="5600" dirty="0" err="1">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knoweth</a:t>
            </a:r>
            <a:r>
              <a:rPr lang="en-US" sz="5600"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 not that the dead are there, and that their guests are in the depths of hell.”</a:t>
            </a:r>
            <a:br>
              <a:rPr lang="en-US"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br>
            <a:r>
              <a:rPr lang="en-US" b="1" dirty="0">
                <a:ln>
                  <a:solidFill>
                    <a:sysClr val="windowText" lastClr="000000"/>
                  </a:solidFill>
                </a:ln>
                <a:solidFill>
                  <a:schemeClr val="bg1"/>
                </a:solidFill>
                <a:effectLst>
                  <a:glow rad="101600">
                    <a:schemeClr val="tx1">
                      <a:alpha val="60000"/>
                    </a:schemeClr>
                  </a:glow>
                </a:effectLst>
                <a:latin typeface="Arial Black" panose="020B0A04020102020204" pitchFamily="34" charset="0"/>
              </a:rPr>
              <a:t>Prov. 9:17,18</a:t>
            </a:r>
          </a:p>
        </p:txBody>
      </p:sp>
    </p:spTree>
  </p:cSld>
  <p:clrMapOvr>
    <a:masterClrMapping/>
  </p:clrMapOvr>
  <p:transition spd="slow">
    <p:dissolv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274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81001"/>
            <a:ext cx="10591800" cy="1774825"/>
          </a:xfrm>
        </p:spPr>
        <p:txBody>
          <a:bodyPr>
            <a:normAutofit fontScale="90000"/>
          </a:bodyPr>
          <a:lstStyle/>
          <a:p>
            <a:r>
              <a:rPr lang="en-US" dirty="0">
                <a:solidFill>
                  <a:schemeClr val="bg1"/>
                </a:solidFill>
                <a:latin typeface="Arial Black" pitchFamily="34" charset="0"/>
              </a:rPr>
              <a:t>Was Jesus boring on earth?</a:t>
            </a:r>
            <a:br>
              <a:rPr lang="en-US" dirty="0">
                <a:solidFill>
                  <a:schemeClr val="bg1"/>
                </a:solidFill>
                <a:latin typeface="Arial Black" pitchFamily="34" charset="0"/>
              </a:rPr>
            </a:br>
            <a:r>
              <a:rPr lang="en-US" dirty="0">
                <a:solidFill>
                  <a:schemeClr val="bg1"/>
                </a:solidFill>
                <a:latin typeface="Arial Black" pitchFamily="34" charset="0"/>
              </a:rPr>
              <a:t>Was life with Jesus on earth boring?</a:t>
            </a:r>
          </a:p>
        </p:txBody>
      </p:sp>
      <p:sp>
        <p:nvSpPr>
          <p:cNvPr id="3" name="Subtitle 2"/>
          <p:cNvSpPr>
            <a:spLocks noGrp="1"/>
          </p:cNvSpPr>
          <p:nvPr>
            <p:ph type="subTitle" idx="1"/>
          </p:nvPr>
        </p:nvSpPr>
        <p:spPr/>
        <p:txBody>
          <a:bodyPr/>
          <a:lstStyle/>
          <a:p>
            <a:endParaRPr lang="en-US"/>
          </a:p>
        </p:txBody>
      </p:sp>
      <p:pic>
        <p:nvPicPr>
          <p:cNvPr id="1026" name="Picture 2" descr="http://unbreakableministries.com/wp-content/uploads/2012/07/peter-walking-on-water.jpg"/>
          <p:cNvPicPr>
            <a:picLocks noChangeAspect="1" noChangeArrowheads="1"/>
          </p:cNvPicPr>
          <p:nvPr/>
        </p:nvPicPr>
        <p:blipFill>
          <a:blip r:embed="rId2" cstate="print"/>
          <a:srcRect/>
          <a:stretch>
            <a:fillRect/>
          </a:stretch>
        </p:blipFill>
        <p:spPr bwMode="auto">
          <a:xfrm>
            <a:off x="0" y="2667000"/>
            <a:ext cx="12192000" cy="4191000"/>
          </a:xfrm>
          <a:prstGeom prst="rect">
            <a:avLst/>
          </a:prstGeom>
          <a:noFill/>
        </p:spPr>
      </p:pic>
    </p:spTree>
  </p:cSld>
  <p:clrMapOvr>
    <a:masterClrMapping/>
  </p:clrMapOvr>
  <p:transition spd="slow">
    <p:wipe dir="d"/>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274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09600" y="381001"/>
            <a:ext cx="11049000" cy="1774825"/>
          </a:xfrm>
        </p:spPr>
        <p:txBody>
          <a:bodyPr>
            <a:normAutofit fontScale="90000"/>
          </a:bodyPr>
          <a:lstStyle/>
          <a:p>
            <a:r>
              <a:rPr lang="en-US" dirty="0">
                <a:solidFill>
                  <a:schemeClr val="bg1"/>
                </a:solidFill>
                <a:latin typeface="Arial Black" pitchFamily="34" charset="0"/>
              </a:rPr>
              <a:t>Was Jesus boring on earth?</a:t>
            </a:r>
            <a:br>
              <a:rPr lang="en-US" dirty="0">
                <a:solidFill>
                  <a:schemeClr val="bg1"/>
                </a:solidFill>
                <a:latin typeface="Arial Black" pitchFamily="34" charset="0"/>
              </a:rPr>
            </a:br>
            <a:r>
              <a:rPr lang="en-US" dirty="0">
                <a:solidFill>
                  <a:schemeClr val="bg1"/>
                </a:solidFill>
                <a:latin typeface="Arial Black" pitchFamily="34" charset="0"/>
              </a:rPr>
              <a:t>Was life with Jesus on earth boring?</a:t>
            </a:r>
          </a:p>
        </p:txBody>
      </p:sp>
      <p:sp>
        <p:nvSpPr>
          <p:cNvPr id="3" name="Subtitle 2"/>
          <p:cNvSpPr>
            <a:spLocks noGrp="1"/>
          </p:cNvSpPr>
          <p:nvPr>
            <p:ph type="subTitle" idx="1"/>
          </p:nvPr>
        </p:nvSpPr>
        <p:spPr/>
        <p:txBody>
          <a:bodyPr/>
          <a:lstStyle/>
          <a:p>
            <a:endParaRPr lang="en-US"/>
          </a:p>
        </p:txBody>
      </p:sp>
      <p:pic>
        <p:nvPicPr>
          <p:cNvPr id="41986" name="Picture 2" descr="http://www.holyfamily-parish.com/images/1-FrontJesusPreaching.jpg"/>
          <p:cNvPicPr>
            <a:picLocks noChangeAspect="1" noChangeArrowheads="1"/>
          </p:cNvPicPr>
          <p:nvPr/>
        </p:nvPicPr>
        <p:blipFill>
          <a:blip r:embed="rId2" cstate="print"/>
          <a:srcRect/>
          <a:stretch>
            <a:fillRect/>
          </a:stretch>
        </p:blipFill>
        <p:spPr bwMode="auto">
          <a:xfrm>
            <a:off x="-72423" y="2324099"/>
            <a:ext cx="12264423" cy="4876801"/>
          </a:xfrm>
          <a:prstGeom prst="rect">
            <a:avLst/>
          </a:prstGeom>
          <a:noFill/>
        </p:spPr>
      </p:pic>
    </p:spTree>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2" name="Picture 6" descr="http://www.jesus-explained.org/images/healing-hands-adam-abram-smaller.jpg"/>
          <p:cNvPicPr>
            <a:picLocks noChangeAspect="1" noChangeArrowheads="1"/>
          </p:cNvPicPr>
          <p:nvPr/>
        </p:nvPicPr>
        <p:blipFill>
          <a:blip r:embed="rId2" cstate="print"/>
          <a:srcRect/>
          <a:stretch>
            <a:fillRect/>
          </a:stretch>
        </p:blipFill>
        <p:spPr bwMode="auto">
          <a:xfrm>
            <a:off x="0" y="609600"/>
            <a:ext cx="12268200" cy="7065301"/>
          </a:xfrm>
          <a:prstGeom prst="rect">
            <a:avLst/>
          </a:prstGeom>
          <a:noFill/>
        </p:spPr>
      </p:pic>
      <p:sp>
        <p:nvSpPr>
          <p:cNvPr id="5" name="Rectangle 4"/>
          <p:cNvSpPr/>
          <p:nvPr/>
        </p:nvSpPr>
        <p:spPr>
          <a:xfrm>
            <a:off x="0" y="0"/>
            <a:ext cx="12192000" cy="27432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33400" y="381001"/>
            <a:ext cx="11125200" cy="1774825"/>
          </a:xfrm>
        </p:spPr>
        <p:txBody>
          <a:bodyPr>
            <a:normAutofit fontScale="90000"/>
          </a:bodyPr>
          <a:lstStyle/>
          <a:p>
            <a:r>
              <a:rPr lang="en-US" dirty="0">
                <a:solidFill>
                  <a:schemeClr val="bg1"/>
                </a:solidFill>
                <a:latin typeface="Arial Black" pitchFamily="34" charset="0"/>
              </a:rPr>
              <a:t>Was Jesus boring on earth?</a:t>
            </a:r>
            <a:br>
              <a:rPr lang="en-US" dirty="0">
                <a:solidFill>
                  <a:schemeClr val="bg1"/>
                </a:solidFill>
                <a:latin typeface="Arial Black" pitchFamily="34" charset="0"/>
              </a:rPr>
            </a:br>
            <a:r>
              <a:rPr lang="en-US" dirty="0">
                <a:solidFill>
                  <a:schemeClr val="bg1"/>
                </a:solidFill>
                <a:latin typeface="Arial Black" pitchFamily="34" charset="0"/>
              </a:rPr>
              <a:t>Was life with Jesus on earth boring?</a:t>
            </a:r>
          </a:p>
        </p:txBody>
      </p:sp>
    </p:spTree>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914" name="Picture 2" descr="http://www.bibleexplained.com/prophets/isai/heaven-joy.jpg"/>
          <p:cNvPicPr>
            <a:picLocks noChangeAspect="1" noChangeArrowheads="1"/>
          </p:cNvPicPr>
          <p:nvPr/>
        </p:nvPicPr>
        <p:blipFill>
          <a:blip r:embed="rId2" cstate="print"/>
          <a:srcRect/>
          <a:stretch>
            <a:fillRect/>
          </a:stretch>
        </p:blipFill>
        <p:spPr bwMode="auto">
          <a:xfrm>
            <a:off x="4495800" y="-533400"/>
            <a:ext cx="6248400" cy="8481373"/>
          </a:xfrm>
          <a:prstGeom prst="rect">
            <a:avLst/>
          </a:prstGeom>
          <a:ln>
            <a:noFill/>
          </a:ln>
          <a:effectLst>
            <a:softEdge rad="112500"/>
          </a:effectLst>
        </p:spPr>
      </p:pic>
      <p:sp>
        <p:nvSpPr>
          <p:cNvPr id="2" name="Title 1"/>
          <p:cNvSpPr>
            <a:spLocks noGrp="1"/>
          </p:cNvSpPr>
          <p:nvPr>
            <p:ph type="ctrTitle"/>
          </p:nvPr>
        </p:nvSpPr>
        <p:spPr>
          <a:xfrm>
            <a:off x="228600" y="152400"/>
            <a:ext cx="4114800" cy="5867400"/>
          </a:xfrm>
        </p:spPr>
        <p:txBody>
          <a:bodyPr>
            <a:normAutofit/>
          </a:bodyPr>
          <a:lstStyle/>
          <a:p>
            <a:r>
              <a:rPr lang="en-US" sz="6000" i="1" dirty="0">
                <a:ln>
                  <a:solidFill>
                    <a:srgbClr val="FFFF00"/>
                  </a:solidFill>
                </a:ln>
                <a:effectLst>
                  <a:glow rad="101600">
                    <a:srgbClr val="FFFF00">
                      <a:alpha val="60000"/>
                    </a:srgbClr>
                  </a:glow>
                </a:effectLst>
                <a:latin typeface="Arial Black" pitchFamily="34" charset="0"/>
              </a:rPr>
              <a:t>Let’s get excited about HEAVEN!</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70" decel="100000"/>
                                        <p:tgtEl>
                                          <p:spTgt spid="2"/>
                                        </p:tgtEl>
                                      </p:cBhvr>
                                    </p:animEffect>
                                    <p:animScale>
                                      <p:cBhvr>
                                        <p:cTn id="8" dur="770" decel="100000"/>
                                        <p:tgtEl>
                                          <p:spTgt spid="2"/>
                                        </p:tgtEl>
                                      </p:cBhvr>
                                      <p:from x="10000" y="10000"/>
                                      <p:to x="200000" y="450000"/>
                                    </p:animScale>
                                    <p:animScale>
                                      <p:cBhvr>
                                        <p:cTn id="9" dur="1230" accel="100000" fill="hold">
                                          <p:stCondLst>
                                            <p:cond delay="770"/>
                                          </p:stCondLst>
                                        </p:cTn>
                                        <p:tgtEl>
                                          <p:spTgt spid="2"/>
                                        </p:tgtEl>
                                      </p:cBhvr>
                                      <p:from x="200000" y="450000"/>
                                      <p:to x="100000" y="100000"/>
                                    </p:animScale>
                                    <p:set>
                                      <p:cBhvr>
                                        <p:cTn id="10" dur="770" fill="hold"/>
                                        <p:tgtEl>
                                          <p:spTgt spid="2"/>
                                        </p:tgtEl>
                                        <p:attrNameLst>
                                          <p:attrName>ppt_x</p:attrName>
                                        </p:attrNameLst>
                                      </p:cBhvr>
                                      <p:to>
                                        <p:strVal val="(0.5)"/>
                                      </p:to>
                                    </p:set>
                                    <p:anim from="(0.5)" to="(#ppt_x)" calcmode="lin" valueType="num">
                                      <p:cBhvr>
                                        <p:cTn id="11" dur="1230" accel="100000" fill="hold">
                                          <p:stCondLst>
                                            <p:cond delay="770"/>
                                          </p:stCondLst>
                                        </p:cTn>
                                        <p:tgtEl>
                                          <p:spTgt spid="2"/>
                                        </p:tgtEl>
                                        <p:attrNameLst>
                                          <p:attrName>ppt_x</p:attrName>
                                        </p:attrNameLst>
                                      </p:cBhvr>
                                    </p:anim>
                                    <p:set>
                                      <p:cBhvr>
                                        <p:cTn id="12" dur="770" fill="hold"/>
                                        <p:tgtEl>
                                          <p:spTgt spid="2"/>
                                        </p:tgtEl>
                                        <p:attrNameLst>
                                          <p:attrName>ppt_y</p:attrName>
                                        </p:attrNameLst>
                                      </p:cBhvr>
                                      <p:to>
                                        <p:strVal val="(#ppt_y+0.4)"/>
                                      </p:to>
                                    </p:set>
                                    <p:anim from="(#ppt_y+0.4)" to="(#ppt_y)" calcmode="lin" valueType="num">
                                      <p:cBhvr>
                                        <p:cTn id="13" dur="1230" accel="100000" fill="hold">
                                          <p:stCondLst>
                                            <p:cond delay="770"/>
                                          </p:stCondLst>
                                        </p:cTn>
                                        <p:tgtEl>
                                          <p:spTgt spid="2"/>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6" name="Picture 6" descr="Image result for he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800745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914400" y="3265948"/>
            <a:ext cx="10363200" cy="1470025"/>
          </a:xfrm>
        </p:spPr>
        <p:txBody>
          <a:bodyPr>
            <a:noAutofit/>
          </a:bodyPr>
          <a:lstStyle/>
          <a:p>
            <a:r>
              <a:rPr lang="en-US" sz="5400" dirty="0">
                <a:ln>
                  <a:solidFill>
                    <a:srgbClr val="FF0000"/>
                  </a:solidFill>
                </a:ln>
                <a:effectLst>
                  <a:glow rad="101600">
                    <a:srgbClr val="FFFF00">
                      <a:alpha val="60000"/>
                    </a:srgbClr>
                  </a:glow>
                </a:effectLst>
                <a:latin typeface="Arial Black" panose="020B0A04020102020204" pitchFamily="34" charset="0"/>
              </a:rPr>
              <a:t>Of course we all know the alternative and there is nothing there to get excited about!</a:t>
            </a:r>
          </a:p>
        </p:txBody>
      </p:sp>
    </p:spTree>
    <p:extLst>
      <p:ext uri="{BB962C8B-B14F-4D97-AF65-F5344CB8AC3E}">
        <p14:creationId xmlns:p14="http://schemas.microsoft.com/office/powerpoint/2010/main" val="944205628"/>
      </p:ext>
    </p:extLst>
  </p:cSld>
  <p:clrMapOvr>
    <a:masterClrMapping/>
  </p:clrMapOvr>
  <p:transition spd="slow">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2400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5362" name="Picture 2" descr="http://babyboomers.jweb7.com/wp-content/uploads/2011/07/baby-boomers-and-drug-abuse.jpg"/>
          <p:cNvPicPr>
            <a:picLocks noChangeAspect="1" noChangeArrowheads="1"/>
          </p:cNvPicPr>
          <p:nvPr/>
        </p:nvPicPr>
        <p:blipFill>
          <a:blip r:embed="rId2" cstate="print"/>
          <a:srcRect/>
          <a:stretch>
            <a:fillRect/>
          </a:stretch>
        </p:blipFill>
        <p:spPr bwMode="auto">
          <a:xfrm>
            <a:off x="1524001" y="0"/>
            <a:ext cx="4600575" cy="3067050"/>
          </a:xfrm>
          <a:prstGeom prst="rect">
            <a:avLst/>
          </a:prstGeom>
          <a:noFill/>
        </p:spPr>
      </p:pic>
      <p:pic>
        <p:nvPicPr>
          <p:cNvPr id="15366" name="Picture 6" descr="http://www.stopalcoholtips.com/wp-content/uploads/2011/04/Alcohol-Abuse-Treatment.jpg"/>
          <p:cNvPicPr>
            <a:picLocks noChangeAspect="1" noChangeArrowheads="1"/>
          </p:cNvPicPr>
          <p:nvPr/>
        </p:nvPicPr>
        <p:blipFill>
          <a:blip r:embed="rId3" cstate="print"/>
          <a:srcRect/>
          <a:stretch>
            <a:fillRect/>
          </a:stretch>
        </p:blipFill>
        <p:spPr bwMode="auto">
          <a:xfrm>
            <a:off x="1524000" y="3048000"/>
            <a:ext cx="4419600" cy="3810000"/>
          </a:xfrm>
          <a:prstGeom prst="rect">
            <a:avLst/>
          </a:prstGeom>
          <a:noFill/>
        </p:spPr>
      </p:pic>
      <p:pic>
        <p:nvPicPr>
          <p:cNvPr id="9218" name="Picture 2" descr="Image result for sex addic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53150" y="-33176"/>
            <a:ext cx="4533900" cy="3147523"/>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Image result for sex addictio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4576" y="3114349"/>
            <a:ext cx="4562474" cy="3776826"/>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Image result for hel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622350">
            <a:off x="2009121" y="838200"/>
            <a:ext cx="7926105" cy="50423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222"/>
                                        </p:tgtEl>
                                        <p:attrNameLst>
                                          <p:attrName>style.visibility</p:attrName>
                                        </p:attrNameLst>
                                      </p:cBhvr>
                                      <p:to>
                                        <p:strVal val="visible"/>
                                      </p:to>
                                    </p:set>
                                    <p:animEffect transition="in" filter="randombar(horizontal)">
                                      <p:cBhvr>
                                        <p:cTn id="7" dur="500"/>
                                        <p:tgtEl>
                                          <p:spTgt spid="922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randombar(horizontal)">
                                      <p:cBhvr>
                                        <p:cTn id="12" dur="500"/>
                                        <p:tgtEl>
                                          <p:spTgt spid="1536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218"/>
                                        </p:tgtEl>
                                        <p:attrNameLst>
                                          <p:attrName>style.visibility</p:attrName>
                                        </p:attrNameLst>
                                      </p:cBhvr>
                                      <p:to>
                                        <p:strVal val="visible"/>
                                      </p:to>
                                    </p:set>
                                    <p:animEffect transition="in" filter="randombar(horizontal)">
                                      <p:cBhvr>
                                        <p:cTn id="17" dur="500"/>
                                        <p:tgtEl>
                                          <p:spTgt spid="921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5366"/>
                                        </p:tgtEl>
                                        <p:attrNameLst>
                                          <p:attrName>style.visibility</p:attrName>
                                        </p:attrNameLst>
                                      </p:cBhvr>
                                      <p:to>
                                        <p:strVal val="visible"/>
                                      </p:to>
                                    </p:set>
                                    <p:animEffect transition="in" filter="randombar(horizontal)">
                                      <p:cBhvr>
                                        <p:cTn id="22" dur="500"/>
                                        <p:tgtEl>
                                          <p:spTgt spid="15366"/>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9224"/>
                                        </p:tgtEl>
                                        <p:attrNameLst>
                                          <p:attrName>style.visibility</p:attrName>
                                        </p:attrNameLst>
                                      </p:cBhvr>
                                      <p:to>
                                        <p:strVal val="visible"/>
                                      </p:to>
                                    </p:set>
                                    <p:anim calcmode="lin" valueType="num">
                                      <p:cBhvr>
                                        <p:cTn id="27" dur="500" fill="hold"/>
                                        <p:tgtEl>
                                          <p:spTgt spid="9224"/>
                                        </p:tgtEl>
                                        <p:attrNameLst>
                                          <p:attrName>ppt_w</p:attrName>
                                        </p:attrNameLst>
                                      </p:cBhvr>
                                      <p:tavLst>
                                        <p:tav tm="0">
                                          <p:val>
                                            <p:fltVal val="0"/>
                                          </p:val>
                                        </p:tav>
                                        <p:tav tm="100000">
                                          <p:val>
                                            <p:strVal val="#ppt_w"/>
                                          </p:val>
                                        </p:tav>
                                      </p:tavLst>
                                    </p:anim>
                                    <p:anim calcmode="lin" valueType="num">
                                      <p:cBhvr>
                                        <p:cTn id="28" dur="500" fill="hold"/>
                                        <p:tgtEl>
                                          <p:spTgt spid="9224"/>
                                        </p:tgtEl>
                                        <p:attrNameLst>
                                          <p:attrName>ppt_h</p:attrName>
                                        </p:attrNameLst>
                                      </p:cBhvr>
                                      <p:tavLst>
                                        <p:tav tm="0">
                                          <p:val>
                                            <p:fltVal val="0"/>
                                          </p:val>
                                        </p:tav>
                                        <p:tav tm="100000">
                                          <p:val>
                                            <p:strVal val="#ppt_h"/>
                                          </p:val>
                                        </p:tav>
                                      </p:tavLst>
                                    </p:anim>
                                    <p:animEffect transition="in" filter="fade">
                                      <p:cBhvr>
                                        <p:cTn id="29"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4" name="Picture 8" descr="http://ih1.redbubble.net/work.7598487.1.flat,550x550,075,f.eve-and-satan-as-the-serpent.jpg"/>
          <p:cNvPicPr>
            <a:picLocks noChangeAspect="1" noChangeArrowheads="1"/>
          </p:cNvPicPr>
          <p:nvPr/>
        </p:nvPicPr>
        <p:blipFill>
          <a:blip r:embed="rId2" cstate="print"/>
          <a:srcRect/>
          <a:stretch>
            <a:fillRect/>
          </a:stretch>
        </p:blipFill>
        <p:spPr bwMode="auto">
          <a:xfrm>
            <a:off x="0" y="-1"/>
            <a:ext cx="12192000" cy="7843821"/>
          </a:xfrm>
          <a:prstGeom prst="rect">
            <a:avLst/>
          </a:prstGeom>
          <a:noFill/>
        </p:spPr>
      </p:pic>
      <p:sp>
        <p:nvSpPr>
          <p:cNvPr id="2" name="Title 1"/>
          <p:cNvSpPr>
            <a:spLocks noGrp="1"/>
          </p:cNvSpPr>
          <p:nvPr>
            <p:ph type="ctrTitle"/>
          </p:nvPr>
        </p:nvSpPr>
        <p:spPr>
          <a:xfrm>
            <a:off x="1447800" y="1219200"/>
            <a:ext cx="3886200" cy="3295650"/>
          </a:xfrm>
        </p:spPr>
        <p:txBody>
          <a:bodyPr>
            <a:noAutofit/>
          </a:bodyPr>
          <a:lstStyle/>
          <a:p>
            <a:r>
              <a:rPr lang="en-US" sz="5400" dirty="0">
                <a:ln>
                  <a:solidFill>
                    <a:schemeClr val="tx1"/>
                  </a:solidFill>
                </a:ln>
                <a:solidFill>
                  <a:srgbClr val="FF0000"/>
                </a:solidFill>
                <a:effectLst>
                  <a:glow rad="101600">
                    <a:srgbClr val="FFFF00">
                      <a:alpha val="60000"/>
                    </a:srgbClr>
                  </a:glow>
                </a:effectLst>
                <a:latin typeface="Arial Black" pitchFamily="34" charset="0"/>
              </a:rPr>
              <a:t>Satan’s lie:</a:t>
            </a:r>
            <a:br>
              <a:rPr lang="en-US" sz="5400" dirty="0">
                <a:ln>
                  <a:solidFill>
                    <a:schemeClr val="tx1"/>
                  </a:solidFill>
                </a:ln>
                <a:solidFill>
                  <a:srgbClr val="FF0000"/>
                </a:solidFill>
                <a:effectLst>
                  <a:glow rad="101600">
                    <a:srgbClr val="FFFF00">
                      <a:alpha val="60000"/>
                    </a:srgbClr>
                  </a:glow>
                </a:effectLst>
                <a:latin typeface="Arial Black" pitchFamily="34" charset="0"/>
              </a:rPr>
            </a:br>
            <a:r>
              <a:rPr lang="en-US" sz="5400" i="1" dirty="0">
                <a:solidFill>
                  <a:srgbClr val="FFFF00"/>
                </a:solidFill>
                <a:effectLst>
                  <a:glow rad="101600">
                    <a:schemeClr val="tx1">
                      <a:alpha val="60000"/>
                    </a:schemeClr>
                  </a:glow>
                </a:effectLst>
                <a:latin typeface="Arial Black" pitchFamily="34" charset="0"/>
              </a:rPr>
              <a:t>God is boring – sin is fun!</a:t>
            </a:r>
          </a:p>
        </p:txBody>
      </p:sp>
      <p:sp>
        <p:nvSpPr>
          <p:cNvPr id="3" name="Subtitle 2"/>
          <p:cNvSpPr>
            <a:spLocks noGrp="1"/>
          </p:cNvSpPr>
          <p:nvPr>
            <p:ph type="subTitle" idx="1"/>
          </p:nvPr>
        </p:nvSpPr>
        <p:spPr>
          <a:xfrm>
            <a:off x="6119948" y="2359809"/>
            <a:ext cx="4014651" cy="3124200"/>
          </a:xfrm>
        </p:spPr>
        <p:txBody>
          <a:bodyPr>
            <a:noAutofit/>
          </a:bodyPr>
          <a:lstStyle/>
          <a:p>
            <a:r>
              <a:rPr lang="en-US" sz="4800" dirty="0">
                <a:ln>
                  <a:solidFill>
                    <a:schemeClr val="tx1"/>
                  </a:solidFill>
                </a:ln>
                <a:solidFill>
                  <a:srgbClr val="FF0000"/>
                </a:solidFill>
                <a:effectLst>
                  <a:glow rad="101600">
                    <a:srgbClr val="FFFF00">
                      <a:alpha val="60000"/>
                    </a:srgbClr>
                  </a:glow>
                </a:effectLst>
                <a:latin typeface="Arial Black" pitchFamily="34" charset="0"/>
              </a:rPr>
              <a:t>NO!</a:t>
            </a:r>
            <a:r>
              <a:rPr lang="en-US" sz="4800" dirty="0">
                <a:solidFill>
                  <a:schemeClr val="bg1"/>
                </a:solidFill>
                <a:effectLst>
                  <a:glow rad="101600">
                    <a:schemeClr val="tx1">
                      <a:alpha val="60000"/>
                    </a:schemeClr>
                  </a:glow>
                </a:effectLst>
                <a:latin typeface="Arial Black" pitchFamily="34" charset="0"/>
              </a:rPr>
              <a:t>  Life under the curse is boring &amp; dangerous!</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3.bp.blogspot.com/_GTXnK6sboSM/TELZjFQ-mlI/AAAAAAAAAWo/SUOjORdFzx8/s1600/inupiat-eskimo-igloo.jpg"/>
          <p:cNvPicPr>
            <a:picLocks noChangeAspect="1" noChangeArrowheads="1"/>
          </p:cNvPicPr>
          <p:nvPr/>
        </p:nvPicPr>
        <p:blipFill>
          <a:blip r:embed="rId2" cstate="print"/>
          <a:srcRect/>
          <a:stretch>
            <a:fillRect/>
          </a:stretch>
        </p:blipFill>
        <p:spPr bwMode="auto">
          <a:xfrm>
            <a:off x="0" y="-76200"/>
            <a:ext cx="12192000" cy="7837714"/>
          </a:xfrm>
          <a:prstGeom prst="rect">
            <a:avLst/>
          </a:prstGeom>
          <a:noFill/>
        </p:spPr>
      </p:pic>
    </p:spTree>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784"/>
            <a:ext cx="12192000" cy="6881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809709"/>
      </p:ext>
    </p:extLst>
  </p:cSld>
  <p:clrMapOvr>
    <a:masterClrMapping/>
  </p:clrMapOvr>
  <p:transition spd="slow">
    <p:dissolv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laboringinthelord.com/wp-content/uploads/2011/03/spurgeon_sm1.jpg"/>
          <p:cNvPicPr>
            <a:picLocks noChangeAspect="1" noChangeArrowheads="1"/>
          </p:cNvPicPr>
          <p:nvPr/>
        </p:nvPicPr>
        <p:blipFill>
          <a:blip r:embed="rId2" cstate="print"/>
          <a:srcRect/>
          <a:stretch>
            <a:fillRect/>
          </a:stretch>
        </p:blipFill>
        <p:spPr bwMode="auto">
          <a:xfrm>
            <a:off x="0" y="-1066800"/>
            <a:ext cx="12192000" cy="7924800"/>
          </a:xfrm>
          <a:prstGeom prst="rect">
            <a:avLst/>
          </a:prstGeom>
          <a:noFill/>
        </p:spPr>
      </p:pic>
      <p:sp>
        <p:nvSpPr>
          <p:cNvPr id="2" name="Title 1"/>
          <p:cNvSpPr>
            <a:spLocks noGrp="1"/>
          </p:cNvSpPr>
          <p:nvPr>
            <p:ph type="ctrTitle"/>
          </p:nvPr>
        </p:nvSpPr>
        <p:spPr>
          <a:xfrm>
            <a:off x="457200" y="-609600"/>
            <a:ext cx="7772400" cy="6095999"/>
          </a:xfrm>
        </p:spPr>
        <p:txBody>
          <a:bodyPr>
            <a:noAutofit/>
          </a:bodyPr>
          <a:lstStyle/>
          <a:p>
            <a:r>
              <a:rPr lang="en-US" sz="4000" dirty="0">
                <a:ln>
                  <a:solidFill>
                    <a:sysClr val="windowText" lastClr="000000"/>
                  </a:solidFill>
                </a:ln>
                <a:solidFill>
                  <a:schemeClr val="bg1"/>
                </a:solidFill>
                <a:effectLst>
                  <a:glow rad="101600">
                    <a:schemeClr val="tx1">
                      <a:alpha val="60000"/>
                    </a:schemeClr>
                  </a:glow>
                </a:effectLst>
                <a:latin typeface="Arial Black" pitchFamily="34" charset="0"/>
              </a:rPr>
              <a:t>“Christian, meditate much on heaven, it will help thee to press on, and to forget the toll of the way.  This vale of tears is but the pathway to a better country:</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laboringinthelord.com/wp-content/uploads/2011/03/spurgeon_sm1.jpg"/>
          <p:cNvPicPr>
            <a:picLocks noChangeAspect="1" noChangeArrowheads="1"/>
          </p:cNvPicPr>
          <p:nvPr/>
        </p:nvPicPr>
        <p:blipFill>
          <a:blip r:embed="rId2" cstate="print"/>
          <a:srcRect/>
          <a:stretch>
            <a:fillRect/>
          </a:stretch>
        </p:blipFill>
        <p:spPr bwMode="auto">
          <a:xfrm>
            <a:off x="0" y="-979714"/>
            <a:ext cx="12192000" cy="7837714"/>
          </a:xfrm>
          <a:prstGeom prst="rect">
            <a:avLst/>
          </a:prstGeom>
          <a:noFill/>
        </p:spPr>
      </p:pic>
      <p:sp>
        <p:nvSpPr>
          <p:cNvPr id="2" name="Title 1"/>
          <p:cNvSpPr>
            <a:spLocks noGrp="1"/>
          </p:cNvSpPr>
          <p:nvPr>
            <p:ph type="ctrTitle"/>
          </p:nvPr>
        </p:nvSpPr>
        <p:spPr>
          <a:xfrm>
            <a:off x="152400" y="-108857"/>
            <a:ext cx="7772400" cy="6095999"/>
          </a:xfrm>
        </p:spPr>
        <p:txBody>
          <a:bodyPr>
            <a:noAutofit/>
          </a:bodyPr>
          <a:lstStyle/>
          <a:p>
            <a:r>
              <a:rPr lang="en-US" dirty="0">
                <a:ln>
                  <a:solidFill>
                    <a:sysClr val="windowText" lastClr="000000"/>
                  </a:solidFill>
                </a:ln>
                <a:solidFill>
                  <a:schemeClr val="bg1"/>
                </a:solidFill>
                <a:effectLst>
                  <a:glow rad="101600">
                    <a:schemeClr val="tx1">
                      <a:alpha val="60000"/>
                    </a:schemeClr>
                  </a:glow>
                </a:effectLst>
                <a:latin typeface="Arial Black" pitchFamily="34" charset="0"/>
              </a:rPr>
              <a:t>“…</a:t>
            </a:r>
            <a:r>
              <a:rPr lang="en-US" dirty="0">
                <a:ln>
                  <a:solidFill>
                    <a:sysClr val="windowText" lastClr="000000"/>
                  </a:solidFill>
                </a:ln>
                <a:solidFill>
                  <a:srgbClr val="FFFF00"/>
                </a:solidFill>
                <a:effectLst>
                  <a:glow rad="101600">
                    <a:schemeClr val="tx1">
                      <a:alpha val="60000"/>
                    </a:schemeClr>
                  </a:glow>
                </a:effectLst>
                <a:latin typeface="Arial Black" pitchFamily="34" charset="0"/>
              </a:rPr>
              <a:t>this world of woe is but the stepping-stone to a world of bliss.  </a:t>
            </a:r>
            <a:r>
              <a:rPr lang="en-US" dirty="0">
                <a:ln>
                  <a:solidFill>
                    <a:sysClr val="windowText" lastClr="000000"/>
                  </a:solidFill>
                </a:ln>
                <a:solidFill>
                  <a:schemeClr val="bg1"/>
                </a:solidFill>
                <a:effectLst>
                  <a:glow rad="101600">
                    <a:schemeClr val="tx1">
                      <a:alpha val="60000"/>
                    </a:schemeClr>
                  </a:glow>
                </a:effectLst>
                <a:latin typeface="Arial Black" pitchFamily="34" charset="0"/>
              </a:rPr>
              <a:t>And after death what cometh?  </a:t>
            </a:r>
            <a:r>
              <a:rPr lang="en-US" dirty="0">
                <a:ln>
                  <a:solidFill>
                    <a:sysClr val="windowText" lastClr="000000"/>
                  </a:solidFill>
                </a:ln>
                <a:solidFill>
                  <a:srgbClr val="FFFF00"/>
                </a:solidFill>
                <a:effectLst>
                  <a:glow rad="101600">
                    <a:schemeClr val="tx1">
                      <a:alpha val="60000"/>
                    </a:schemeClr>
                  </a:glow>
                </a:effectLst>
                <a:latin typeface="Arial Black" pitchFamily="34" charset="0"/>
              </a:rPr>
              <a:t>What wonderful world will open upon our               astonished sight?”</a:t>
            </a:r>
          </a:p>
        </p:txBody>
      </p:sp>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5|6.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20067</TotalTime>
  <Words>670</Words>
  <Application>Microsoft Office PowerPoint</Application>
  <PresentationFormat>Widescreen</PresentationFormat>
  <Paragraphs>63</Paragraphs>
  <Slides>39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Arial</vt:lpstr>
      <vt:lpstr>Arial Black</vt:lpstr>
      <vt:lpstr>Berlin Sans FB Demi</vt:lpstr>
      <vt:lpstr>Calibri</vt:lpstr>
      <vt:lpstr>Cooper Black</vt:lpstr>
      <vt:lpstr>Office Theme</vt:lpstr>
      <vt:lpstr>HEAVEN ON EARTH  SUNDAY</vt:lpstr>
      <vt:lpstr>BORED IN GLORY?</vt:lpstr>
      <vt:lpstr>Satan’s lie: God is boring – sin is fun!</vt:lpstr>
      <vt:lpstr>PowerPoint Presentation</vt:lpstr>
      <vt:lpstr>Satan’s lie: God is boring – sin is fun!</vt:lpstr>
      <vt:lpstr>PowerPoint Presentation</vt:lpstr>
      <vt:lpstr>PowerPoint Presentation</vt:lpstr>
      <vt:lpstr>“Christian, meditate much on heaven, it will help thee to press on, and to forget the toll of the way.  This vale of tears is but the pathway to a better country:</vt:lpstr>
      <vt:lpstr>“…this world of woe is but the stepping-stone to a world of bliss.  And after death what cometh?  What wonderful world will open upon our               astonished sight?”</vt:lpstr>
      <vt:lpstr>Wherever God dwells – that is Heaven!</vt:lpstr>
      <vt:lpstr>Heaven is FOREVER! What will you possibly DO FOREVER?!</vt:lpstr>
      <vt:lpstr>   BORED IN GLORY?</vt:lpstr>
      <vt:lpstr> Revelation 22:3,4                  And there shall be no more curse: but the throne of God and of the Lamb shall be in it; and His servants shall serve Him: And they shall see His face: and His name shall be in their foreheads.</vt:lpstr>
      <vt:lpstr>   BORED IN GLORY?</vt:lpstr>
      <vt:lpstr>Exodus 21:5                                        And if the servant shall plainly say, I love my master, my wife, and my children; I will not go out free: 6 Then his master shall bring him unto the judges; he shall also bring him to the door, or unto the door post; and his master shall bore his ear through with an aul; and he shall serve him for ever.  </vt:lpstr>
      <vt:lpstr>BORED IN GLORY?</vt:lpstr>
      <vt:lpstr>BORED IN GLORY?</vt:lpstr>
      <vt:lpstr>PowerPoint Presentation</vt:lpstr>
      <vt:lpstr>BORED IN GLORY?</vt:lpstr>
      <vt:lpstr>“But as it is written, Eye hath not seen, nor ear heard, neither have entered into the heart of man, the things which God hath prepared for them that love Him.”       1 Cor. 2:9</vt:lpstr>
      <vt:lpstr>“But God hath revealed them unto us by his Spirit: for the Spirit searcheth all things, yea, the deep things of God.” 1 Cor. 2:10</vt:lpstr>
      <vt:lpstr>BORED IN GLORY?</vt:lpstr>
      <vt:lpstr>BORED IN GLORY?</vt:lpstr>
      <vt:lpstr>Jesus &amp; His Friends</vt:lpstr>
      <vt:lpstr>PowerPoint Presentation</vt:lpstr>
      <vt:lpstr>BORED IN GLORY?</vt:lpstr>
      <vt:lpstr>PowerPoint Presentation</vt:lpstr>
      <vt:lpstr>PowerPoint Presentation</vt:lpstr>
      <vt:lpstr>BORED IN GLORY?</vt:lpstr>
      <vt:lpstr>BORED IN GLORY?</vt:lpstr>
      <vt:lpstr>BORED IN GLORY?</vt:lpstr>
      <vt:lpstr>Quote:  “Imaginary evil is romantic and varied;      real evil is gloomy, monotonous, barren, dangerous and boring.”</vt:lpstr>
      <vt:lpstr>“Imaginary good is boring…real good is always new, marvelous,  intoxicating.”           - Simone Weil</vt:lpstr>
      <vt:lpstr>“Stolen waters are sweet and bread eaten in secret is pleasant.  But he knoweth not that the dead are there, and that their guests are in the depths of hell.” Prov. 9:17,18</vt:lpstr>
      <vt:lpstr>Was Jesus boring on earth? Was life with Jesus on earth boring?</vt:lpstr>
      <vt:lpstr>Was Jesus boring on earth? Was life with Jesus on earth boring?</vt:lpstr>
      <vt:lpstr>Was Jesus boring on earth? Was life with Jesus on earth boring?</vt:lpstr>
      <vt:lpstr>Let’s get excited about HEAVEN!</vt:lpstr>
      <vt:lpstr>Of course we all know the alternative and there is nothing there to get excited about!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Paul</dc:creator>
  <cp:lastModifiedBy>Paul Fedena</cp:lastModifiedBy>
  <cp:revision>96</cp:revision>
  <dcterms:created xsi:type="dcterms:W3CDTF">2011-09-22T19:49:41Z</dcterms:created>
  <dcterms:modified xsi:type="dcterms:W3CDTF">2022-05-14T17:08:53Z</dcterms:modified>
</cp:coreProperties>
</file>