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227DEE-BF9A-4464-BC63-B57B58F260CD}" v="115" dt="2022-03-26T23:34:59.5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Fedena" userId="012db3d8732fa175" providerId="LiveId" clId="{C2227DEE-BF9A-4464-BC63-B57B58F260CD}"/>
    <pc:docChg chg="undo custSel modSld">
      <pc:chgData name="Paul Fedena" userId="012db3d8732fa175" providerId="LiveId" clId="{C2227DEE-BF9A-4464-BC63-B57B58F260CD}" dt="2022-03-26T23:34:59.522" v="126"/>
      <pc:docMkLst>
        <pc:docMk/>
      </pc:docMkLst>
      <pc:sldChg chg="modTransition modAnim">
        <pc:chgData name="Paul Fedena" userId="012db3d8732fa175" providerId="LiveId" clId="{C2227DEE-BF9A-4464-BC63-B57B58F260CD}" dt="2022-03-26T23:08:56.685" v="23"/>
        <pc:sldMkLst>
          <pc:docMk/>
          <pc:sldMk cId="3216277445" sldId="257"/>
        </pc:sldMkLst>
      </pc:sldChg>
      <pc:sldChg chg="modSp mod modTransition modAnim">
        <pc:chgData name="Paul Fedena" userId="012db3d8732fa175" providerId="LiveId" clId="{C2227DEE-BF9A-4464-BC63-B57B58F260CD}" dt="2022-03-26T23:08:30.760" v="21"/>
        <pc:sldMkLst>
          <pc:docMk/>
          <pc:sldMk cId="733056509" sldId="258"/>
        </pc:sldMkLst>
        <pc:spChg chg="mod">
          <ac:chgData name="Paul Fedena" userId="012db3d8732fa175" providerId="LiveId" clId="{C2227DEE-BF9A-4464-BC63-B57B58F260CD}" dt="2022-03-26T23:06:19.299" v="12" actId="115"/>
          <ac:spMkLst>
            <pc:docMk/>
            <pc:sldMk cId="733056509" sldId="258"/>
            <ac:spMk id="2" creationId="{5FD421E0-2925-4541-AFFF-D348BBC1E68E}"/>
          </ac:spMkLst>
        </pc:spChg>
      </pc:sldChg>
      <pc:sldChg chg="modSp modTransition modAnim">
        <pc:chgData name="Paul Fedena" userId="012db3d8732fa175" providerId="LiveId" clId="{C2227DEE-BF9A-4464-BC63-B57B58F260CD}" dt="2022-03-26T23:14:34.315" v="83" actId="114"/>
        <pc:sldMkLst>
          <pc:docMk/>
          <pc:sldMk cId="3509297230" sldId="259"/>
        </pc:sldMkLst>
        <pc:spChg chg="mod">
          <ac:chgData name="Paul Fedena" userId="012db3d8732fa175" providerId="LiveId" clId="{C2227DEE-BF9A-4464-BC63-B57B58F260CD}" dt="2022-03-26T23:14:34.315" v="83" actId="114"/>
          <ac:spMkLst>
            <pc:docMk/>
            <pc:sldMk cId="3509297230" sldId="259"/>
            <ac:spMk id="2" creationId="{F10F80FC-BAD3-4839-82C0-083BE4865370}"/>
          </ac:spMkLst>
        </pc:spChg>
        <pc:picChg chg="mod">
          <ac:chgData name="Paul Fedena" userId="012db3d8732fa175" providerId="LiveId" clId="{C2227DEE-BF9A-4464-BC63-B57B58F260CD}" dt="2022-03-26T23:09:27.577" v="25" actId="1076"/>
          <ac:picMkLst>
            <pc:docMk/>
            <pc:sldMk cId="3509297230" sldId="259"/>
            <ac:picMk id="2050" creationId="{F9177FDB-0CB1-499E-B869-E42242B41935}"/>
          </ac:picMkLst>
        </pc:picChg>
      </pc:sldChg>
      <pc:sldChg chg="modSp modTransition modAnim">
        <pc:chgData name="Paul Fedena" userId="012db3d8732fa175" providerId="LiveId" clId="{C2227DEE-BF9A-4464-BC63-B57B58F260CD}" dt="2022-03-26T23:10:23.267" v="30"/>
        <pc:sldMkLst>
          <pc:docMk/>
          <pc:sldMk cId="1624408283" sldId="260"/>
        </pc:sldMkLst>
        <pc:picChg chg="mod">
          <ac:chgData name="Paul Fedena" userId="012db3d8732fa175" providerId="LiveId" clId="{C2227DEE-BF9A-4464-BC63-B57B58F260CD}" dt="2022-03-26T23:10:04.755" v="28" actId="1076"/>
          <ac:picMkLst>
            <pc:docMk/>
            <pc:sldMk cId="1624408283" sldId="260"/>
            <ac:picMk id="3074" creationId="{6E2334A0-728B-4EBE-9117-C66EB716B63A}"/>
          </ac:picMkLst>
        </pc:picChg>
      </pc:sldChg>
      <pc:sldChg chg="modSp modTransition modAnim">
        <pc:chgData name="Paul Fedena" userId="012db3d8732fa175" providerId="LiveId" clId="{C2227DEE-BF9A-4464-BC63-B57B58F260CD}" dt="2022-03-26T23:15:46.044" v="84" actId="207"/>
        <pc:sldMkLst>
          <pc:docMk/>
          <pc:sldMk cId="905428393" sldId="261"/>
        </pc:sldMkLst>
        <pc:spChg chg="mod">
          <ac:chgData name="Paul Fedena" userId="012db3d8732fa175" providerId="LiveId" clId="{C2227DEE-BF9A-4464-BC63-B57B58F260CD}" dt="2022-03-26T23:15:46.044" v="84" actId="207"/>
          <ac:spMkLst>
            <pc:docMk/>
            <pc:sldMk cId="905428393" sldId="261"/>
            <ac:spMk id="2" creationId="{7BF32CA3-581B-4275-8446-8A0C098CEB17}"/>
          </ac:spMkLst>
        </pc:spChg>
      </pc:sldChg>
      <pc:sldChg chg="addSp delSp modSp modTransition modAnim">
        <pc:chgData name="Paul Fedena" userId="012db3d8732fa175" providerId="LiveId" clId="{C2227DEE-BF9A-4464-BC63-B57B58F260CD}" dt="2022-03-26T23:34:59.522" v="126"/>
        <pc:sldMkLst>
          <pc:docMk/>
          <pc:sldMk cId="2772063777" sldId="262"/>
        </pc:sldMkLst>
        <pc:spChg chg="mod">
          <ac:chgData name="Paul Fedena" userId="012db3d8732fa175" providerId="LiveId" clId="{C2227DEE-BF9A-4464-BC63-B57B58F260CD}" dt="2022-03-26T23:16:50.963" v="85" actId="207"/>
          <ac:spMkLst>
            <pc:docMk/>
            <pc:sldMk cId="2772063777" sldId="262"/>
            <ac:spMk id="2" creationId="{7BF32CA3-581B-4275-8446-8A0C098CEB17}"/>
          </ac:spMkLst>
        </pc:spChg>
        <pc:picChg chg="add mod">
          <ac:chgData name="Paul Fedena" userId="012db3d8732fa175" providerId="LiveId" clId="{C2227DEE-BF9A-4464-BC63-B57B58F260CD}" dt="2022-03-26T23:32:30.926" v="113" actId="1076"/>
          <ac:picMkLst>
            <pc:docMk/>
            <pc:sldMk cId="2772063777" sldId="262"/>
            <ac:picMk id="1026" creationId="{FE19EB17-4A92-45D3-95E6-EA9035377516}"/>
          </ac:picMkLst>
        </pc:picChg>
        <pc:picChg chg="add mod">
          <ac:chgData name="Paul Fedena" userId="012db3d8732fa175" providerId="LiveId" clId="{C2227DEE-BF9A-4464-BC63-B57B58F260CD}" dt="2022-03-26T23:30:10.454" v="99" actId="14100"/>
          <ac:picMkLst>
            <pc:docMk/>
            <pc:sldMk cId="2772063777" sldId="262"/>
            <ac:picMk id="1028" creationId="{D1B15584-122A-4345-ABF3-67DEECFF4101}"/>
          </ac:picMkLst>
        </pc:picChg>
        <pc:picChg chg="add mod">
          <ac:chgData name="Paul Fedena" userId="012db3d8732fa175" providerId="LiveId" clId="{C2227DEE-BF9A-4464-BC63-B57B58F260CD}" dt="2022-03-26T23:30:21.344" v="101" actId="1076"/>
          <ac:picMkLst>
            <pc:docMk/>
            <pc:sldMk cId="2772063777" sldId="262"/>
            <ac:picMk id="1030" creationId="{94C729FF-CD22-4075-A157-749651835649}"/>
          </ac:picMkLst>
        </pc:picChg>
        <pc:picChg chg="add del mod">
          <ac:chgData name="Paul Fedena" userId="012db3d8732fa175" providerId="LiveId" clId="{C2227DEE-BF9A-4464-BC63-B57B58F260CD}" dt="2022-03-26T23:31:47.591" v="107" actId="478"/>
          <ac:picMkLst>
            <pc:docMk/>
            <pc:sldMk cId="2772063777" sldId="262"/>
            <ac:picMk id="1032" creationId="{C98EB348-CD3A-49C3-B4C1-092B7342B8D1}"/>
          </ac:picMkLst>
        </pc:picChg>
        <pc:picChg chg="add del mod">
          <ac:chgData name="Paul Fedena" userId="012db3d8732fa175" providerId="LiveId" clId="{C2227DEE-BF9A-4464-BC63-B57B58F260CD}" dt="2022-03-26T23:31:47.591" v="107" actId="478"/>
          <ac:picMkLst>
            <pc:docMk/>
            <pc:sldMk cId="2772063777" sldId="262"/>
            <ac:picMk id="1034" creationId="{BAD45729-CBAB-4BC1-8DDC-0A1E5CD120DA}"/>
          </ac:picMkLst>
        </pc:picChg>
        <pc:picChg chg="add mod">
          <ac:chgData name="Paul Fedena" userId="012db3d8732fa175" providerId="LiveId" clId="{C2227DEE-BF9A-4464-BC63-B57B58F260CD}" dt="2022-03-26T23:33:54.453" v="122" actId="14100"/>
          <ac:picMkLst>
            <pc:docMk/>
            <pc:sldMk cId="2772063777" sldId="262"/>
            <ac:picMk id="1036" creationId="{2C9BFA2D-E1AE-4FE8-B273-DF847B7DAD2A}"/>
          </ac:picMkLst>
        </pc:picChg>
        <pc:picChg chg="add mod">
          <ac:chgData name="Paul Fedena" userId="012db3d8732fa175" providerId="LiveId" clId="{C2227DEE-BF9A-4464-BC63-B57B58F260CD}" dt="2022-03-26T23:34:04.281" v="124" actId="1076"/>
          <ac:picMkLst>
            <pc:docMk/>
            <pc:sldMk cId="2772063777" sldId="262"/>
            <ac:picMk id="1038" creationId="{4EE1D70C-7834-49C9-A3FA-8D47D92FB455}"/>
          </ac:picMkLst>
        </pc:picChg>
      </pc:sldChg>
      <pc:sldChg chg="modSp modTransition modAnim">
        <pc:chgData name="Paul Fedena" userId="012db3d8732fa175" providerId="LiveId" clId="{C2227DEE-BF9A-4464-BC63-B57B58F260CD}" dt="2022-03-26T23:12:21.896" v="55"/>
        <pc:sldMkLst>
          <pc:docMk/>
          <pc:sldMk cId="2013230138" sldId="263"/>
        </pc:sldMkLst>
        <pc:spChg chg="mod">
          <ac:chgData name="Paul Fedena" userId="012db3d8732fa175" providerId="LiveId" clId="{C2227DEE-BF9A-4464-BC63-B57B58F260CD}" dt="2022-03-26T23:11:57.246" v="53" actId="20578"/>
          <ac:spMkLst>
            <pc:docMk/>
            <pc:sldMk cId="2013230138" sldId="263"/>
            <ac:spMk id="2" creationId="{3086EED8-4DD6-4636-A201-1DAD2BD5D67A}"/>
          </ac:spMkLst>
        </pc:spChg>
      </pc:sldChg>
      <pc:sldChg chg="modSp modTransition modAnim">
        <pc:chgData name="Paul Fedena" userId="012db3d8732fa175" providerId="LiveId" clId="{C2227DEE-BF9A-4464-BC63-B57B58F260CD}" dt="2022-03-26T23:13:25.319" v="82" actId="20577"/>
        <pc:sldMkLst>
          <pc:docMk/>
          <pc:sldMk cId="4140527637" sldId="264"/>
        </pc:sldMkLst>
        <pc:spChg chg="mod">
          <ac:chgData name="Paul Fedena" userId="012db3d8732fa175" providerId="LiveId" clId="{C2227DEE-BF9A-4464-BC63-B57B58F260CD}" dt="2022-03-26T23:13:25.319" v="82" actId="20577"/>
          <ac:spMkLst>
            <pc:docMk/>
            <pc:sldMk cId="4140527637" sldId="264"/>
            <ac:spMk id="2" creationId="{205F0828-1BB2-4A81-B395-9C0C2BCD3E6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Saturday, March 26, 2022</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388228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Saturday, March 26,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32375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Saturday, March 26,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335845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Saturday, March 26, 2022</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153612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Saturday, March 26,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475770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Saturday, March 26, 2022</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28551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Saturday, March 26, 2022</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589301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Saturday, March 26, 2022</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035477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Saturday, March 26, 2022</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76027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Saturday, March 26, 2022</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053008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Saturday, March 26, 2022</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954095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Saturday, March 26, 2022</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124759789"/>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128206-5B44-431B-AC4F-F56230722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410B65E7-4867-13EB-0952-A00750B0385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useBgFill="1">
        <p:nvSpPr>
          <p:cNvPr id="11" name="Freeform: Shape 10">
            <a:extLst>
              <a:ext uri="{FF2B5EF4-FFF2-40B4-BE49-F238E27FC236}">
                <a16:creationId xmlns:a16="http://schemas.microsoft.com/office/drawing/2014/main" id="{25EF408A-EA6D-4426-AA3C-8E5FBF5622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7958" y="0"/>
            <a:ext cx="6824042" cy="6858000"/>
          </a:xfrm>
          <a:custGeom>
            <a:avLst/>
            <a:gdLst>
              <a:gd name="connsiteX0" fmla="*/ 1867233 w 6824042"/>
              <a:gd name="connsiteY0" fmla="*/ 0 h 6858000"/>
              <a:gd name="connsiteX1" fmla="*/ 5459257 w 6824042"/>
              <a:gd name="connsiteY1" fmla="*/ 0 h 6858000"/>
              <a:gd name="connsiteX2" fmla="*/ 5612482 w 6824042"/>
              <a:gd name="connsiteY2" fmla="*/ 69660 h 6858000"/>
              <a:gd name="connsiteX3" fmla="*/ 6505064 w 6824042"/>
              <a:gd name="connsiteY3" fmla="*/ 716540 h 6858000"/>
              <a:gd name="connsiteX4" fmla="*/ 6800287 w 6824042"/>
              <a:gd name="connsiteY4" fmla="*/ 1174346 h 6858000"/>
              <a:gd name="connsiteX5" fmla="*/ 6824042 w 6824042"/>
              <a:gd name="connsiteY5" fmla="*/ 1217021 h 6858000"/>
              <a:gd name="connsiteX6" fmla="*/ 6824042 w 6824042"/>
              <a:gd name="connsiteY6" fmla="*/ 5287937 h 6858000"/>
              <a:gd name="connsiteX7" fmla="*/ 6822818 w 6824042"/>
              <a:gd name="connsiteY7" fmla="*/ 5290151 h 6858000"/>
              <a:gd name="connsiteX8" fmla="*/ 6674663 w 6824042"/>
              <a:gd name="connsiteY8" fmla="*/ 5523208 h 6858000"/>
              <a:gd name="connsiteX9" fmla="*/ 5070316 w 6824042"/>
              <a:gd name="connsiteY9" fmla="*/ 6701530 h 6858000"/>
              <a:gd name="connsiteX10" fmla="*/ 4867077 w 6824042"/>
              <a:gd name="connsiteY10" fmla="*/ 6791320 h 6858000"/>
              <a:gd name="connsiteX11" fmla="*/ 4707141 w 6824042"/>
              <a:gd name="connsiteY11" fmla="*/ 6858000 h 6858000"/>
              <a:gd name="connsiteX12" fmla="*/ 2866633 w 6824042"/>
              <a:gd name="connsiteY12" fmla="*/ 6858000 h 6858000"/>
              <a:gd name="connsiteX13" fmla="*/ 2733070 w 6824042"/>
              <a:gd name="connsiteY13" fmla="*/ 6813004 h 6858000"/>
              <a:gd name="connsiteX14" fmla="*/ 838418 w 6824042"/>
              <a:gd name="connsiteY14" fmla="*/ 5737823 h 6858000"/>
              <a:gd name="connsiteX15" fmla="*/ 9288 w 6824042"/>
              <a:gd name="connsiteY15" fmla="*/ 3587942 h 6858000"/>
              <a:gd name="connsiteX16" fmla="*/ 423663 w 6824042"/>
              <a:gd name="connsiteY16" fmla="*/ 1514812 h 6858000"/>
              <a:gd name="connsiteX17" fmla="*/ 1219538 w 6824042"/>
              <a:gd name="connsiteY17" fmla="*/ 461634 h 6858000"/>
              <a:gd name="connsiteX18" fmla="*/ 1685459 w 6824042"/>
              <a:gd name="connsiteY18" fmla="*/ 1159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4042" h="6858000">
                <a:moveTo>
                  <a:pt x="1867233" y="0"/>
                </a:moveTo>
                <a:lnTo>
                  <a:pt x="5459257" y="0"/>
                </a:lnTo>
                <a:lnTo>
                  <a:pt x="5612482" y="69660"/>
                </a:lnTo>
                <a:cubicBezTo>
                  <a:pt x="5936881" y="232843"/>
                  <a:pt x="6236426" y="447902"/>
                  <a:pt x="6505064" y="716540"/>
                </a:cubicBezTo>
                <a:cubicBezTo>
                  <a:pt x="6543455" y="754931"/>
                  <a:pt x="6659817" y="928315"/>
                  <a:pt x="6800287" y="1174346"/>
                </a:cubicBezTo>
                <a:lnTo>
                  <a:pt x="6824042" y="1217021"/>
                </a:lnTo>
                <a:lnTo>
                  <a:pt x="6824042" y="5287937"/>
                </a:lnTo>
                <a:lnTo>
                  <a:pt x="6822818" y="5290151"/>
                </a:lnTo>
                <a:cubicBezTo>
                  <a:pt x="6774083" y="5372380"/>
                  <a:pt x="6724488" y="5450315"/>
                  <a:pt x="6674663" y="5523208"/>
                </a:cubicBezTo>
                <a:cubicBezTo>
                  <a:pt x="6566752" y="5692281"/>
                  <a:pt x="5623182" y="6455528"/>
                  <a:pt x="5070316" y="6701530"/>
                </a:cubicBezTo>
                <a:cubicBezTo>
                  <a:pt x="5001275" y="6732213"/>
                  <a:pt x="4933755" y="6762363"/>
                  <a:pt x="4867077" y="6791320"/>
                </a:cubicBezTo>
                <a:lnTo>
                  <a:pt x="4707141" y="6858000"/>
                </a:lnTo>
                <a:lnTo>
                  <a:pt x="2866633" y="6858000"/>
                </a:lnTo>
                <a:lnTo>
                  <a:pt x="2733070" y="6813004"/>
                </a:lnTo>
                <a:cubicBezTo>
                  <a:pt x="2037395" y="6569450"/>
                  <a:pt x="1196208" y="6164593"/>
                  <a:pt x="838418" y="5737823"/>
                </a:cubicBezTo>
                <a:cubicBezTo>
                  <a:pt x="362418" y="5169851"/>
                  <a:pt x="9618" y="4448098"/>
                  <a:pt x="9288" y="3587942"/>
                </a:cubicBezTo>
                <a:cubicBezTo>
                  <a:pt x="-36697" y="2651117"/>
                  <a:pt x="86021" y="2036995"/>
                  <a:pt x="423663" y="1514812"/>
                </a:cubicBezTo>
                <a:cubicBezTo>
                  <a:pt x="688952" y="1164107"/>
                  <a:pt x="879378" y="737469"/>
                  <a:pt x="1219538" y="461634"/>
                </a:cubicBezTo>
                <a:cubicBezTo>
                  <a:pt x="1347098" y="358197"/>
                  <a:pt x="1505776" y="236097"/>
                  <a:pt x="1685459" y="115904"/>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785FBF9-E4F5-492F-8DBE-4283AA01D272}"/>
              </a:ext>
            </a:extLst>
          </p:cNvPr>
          <p:cNvSpPr>
            <a:spLocks noGrp="1"/>
          </p:cNvSpPr>
          <p:nvPr>
            <p:ph type="ctrTitle"/>
          </p:nvPr>
        </p:nvSpPr>
        <p:spPr>
          <a:xfrm>
            <a:off x="6480000" y="1101012"/>
            <a:ext cx="5015638" cy="2423388"/>
          </a:xfrm>
        </p:spPr>
        <p:txBody>
          <a:bodyPr>
            <a:normAutofit fontScale="90000"/>
          </a:bodyPr>
          <a:lstStyle/>
          <a:p>
            <a:r>
              <a:rPr lang="en-US" dirty="0">
                <a:latin typeface="Calligrapher" pitchFamily="2" charset="0"/>
              </a:rPr>
              <a:t>The Role of Women in a Baptist Church</a:t>
            </a:r>
          </a:p>
        </p:txBody>
      </p:sp>
      <p:sp>
        <p:nvSpPr>
          <p:cNvPr id="3" name="Subtitle 2">
            <a:extLst>
              <a:ext uri="{FF2B5EF4-FFF2-40B4-BE49-F238E27FC236}">
                <a16:creationId xmlns:a16="http://schemas.microsoft.com/office/drawing/2014/main" id="{7D6A40F5-3F95-418F-9900-D3F8216531CE}"/>
              </a:ext>
            </a:extLst>
          </p:cNvPr>
          <p:cNvSpPr>
            <a:spLocks noGrp="1"/>
          </p:cNvSpPr>
          <p:nvPr>
            <p:ph type="subTitle" idx="1"/>
          </p:nvPr>
        </p:nvSpPr>
        <p:spPr>
          <a:xfrm>
            <a:off x="6480000" y="3830398"/>
            <a:ext cx="5015638" cy="1219439"/>
          </a:xfrm>
        </p:spPr>
        <p:txBody>
          <a:bodyPr>
            <a:normAutofit/>
          </a:bodyPr>
          <a:lstStyle/>
          <a:p>
            <a:r>
              <a:rPr lang="en-US" dirty="0">
                <a:latin typeface="Arial Black" panose="020B0A04020102020204" pitchFamily="34" charset="0"/>
              </a:rPr>
              <a:t>Gen. 1:27;  Gal. 3:26</a:t>
            </a:r>
          </a:p>
        </p:txBody>
      </p:sp>
    </p:spTree>
    <p:extLst>
      <p:ext uri="{BB962C8B-B14F-4D97-AF65-F5344CB8AC3E}">
        <p14:creationId xmlns:p14="http://schemas.microsoft.com/office/powerpoint/2010/main" val="47646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421E0-2925-4541-AFFF-D348BBC1E68E}"/>
              </a:ext>
            </a:extLst>
          </p:cNvPr>
          <p:cNvSpPr>
            <a:spLocks noGrp="1"/>
          </p:cNvSpPr>
          <p:nvPr>
            <p:ph type="ctrTitle"/>
          </p:nvPr>
        </p:nvSpPr>
        <p:spPr>
          <a:xfrm>
            <a:off x="496349" y="402672"/>
            <a:ext cx="11199302" cy="5654179"/>
          </a:xfrm>
        </p:spPr>
        <p:txBody>
          <a:bodyPr>
            <a:normAutofit/>
          </a:bodyPr>
          <a:lstStyle/>
          <a:p>
            <a:r>
              <a:rPr lang="en-US" sz="2800" u="sng" dirty="0">
                <a:solidFill>
                  <a:schemeClr val="accent1">
                    <a:lumMod val="60000"/>
                    <a:lumOff val="40000"/>
                  </a:schemeClr>
                </a:solidFill>
                <a:latin typeface="Arial Black" panose="020B0A04020102020204" pitchFamily="34" charset="0"/>
              </a:rPr>
              <a:t>Gal. 3:26</a:t>
            </a:r>
            <a:r>
              <a:rPr lang="en-US" sz="2800" dirty="0">
                <a:solidFill>
                  <a:schemeClr val="accent1">
                    <a:lumMod val="60000"/>
                    <a:lumOff val="40000"/>
                  </a:schemeClr>
                </a:solidFill>
                <a:latin typeface="Arial Black" panose="020B0A04020102020204" pitchFamily="34" charset="0"/>
              </a:rPr>
              <a:t>  </a:t>
            </a:r>
            <a:r>
              <a:rPr lang="en-US" sz="2800" dirty="0">
                <a:latin typeface="Arial Black" panose="020B0A04020102020204" pitchFamily="34" charset="0"/>
              </a:rPr>
              <a:t>For ye are </a:t>
            </a:r>
            <a:r>
              <a:rPr lang="en-US" sz="2800" dirty="0">
                <a:solidFill>
                  <a:srgbClr val="FFFF00"/>
                </a:solidFill>
                <a:latin typeface="Arial Black" panose="020B0A04020102020204" pitchFamily="34" charset="0"/>
              </a:rPr>
              <a:t>all the children of God </a:t>
            </a:r>
            <a:r>
              <a:rPr lang="en-US" sz="2800" dirty="0">
                <a:latin typeface="Arial Black" panose="020B0A04020102020204" pitchFamily="34" charset="0"/>
              </a:rPr>
              <a:t>by faith in Christ Jesus. 27 For as many of you as have been baptized into Christ have put on Christ.  28 There is neither Jew nor Greek, there is neither bond nor free, </a:t>
            </a:r>
            <a:r>
              <a:rPr lang="en-US" sz="2800" dirty="0">
                <a:solidFill>
                  <a:srgbClr val="FFFF00"/>
                </a:solidFill>
                <a:latin typeface="Arial Black" panose="020B0A04020102020204" pitchFamily="34" charset="0"/>
              </a:rPr>
              <a:t>there is neither male nor female: for ye are all one in Christ Jesus</a:t>
            </a:r>
            <a:r>
              <a:rPr lang="en-US" sz="2800" dirty="0">
                <a:latin typeface="Arial Black" panose="020B0A04020102020204" pitchFamily="34" charset="0"/>
              </a:rPr>
              <a:t>.</a:t>
            </a:r>
            <a:br>
              <a:rPr lang="en-US" sz="2800" dirty="0">
                <a:latin typeface="Arial Black" panose="020B0A04020102020204" pitchFamily="34" charset="0"/>
              </a:rPr>
            </a:br>
            <a:br>
              <a:rPr lang="en-US" sz="2800" dirty="0">
                <a:latin typeface="Arial Black" panose="020B0A04020102020204" pitchFamily="34" charset="0"/>
              </a:rPr>
            </a:br>
            <a:br>
              <a:rPr lang="en-US" sz="2800" dirty="0">
                <a:latin typeface="Arial Black" panose="020B0A04020102020204" pitchFamily="34" charset="0"/>
              </a:rPr>
            </a:br>
            <a:br>
              <a:rPr lang="en-US" sz="2800" dirty="0">
                <a:latin typeface="Arial Black" panose="020B0A04020102020204" pitchFamily="34" charset="0"/>
              </a:rPr>
            </a:br>
            <a:br>
              <a:rPr lang="en-US" sz="2800" dirty="0">
                <a:latin typeface="Arial Black" panose="020B0A04020102020204" pitchFamily="34" charset="0"/>
              </a:rPr>
            </a:br>
            <a:r>
              <a:rPr lang="en-US" sz="2800" dirty="0">
                <a:latin typeface="Arial Black" panose="020B0A04020102020204" pitchFamily="34" charset="0"/>
              </a:rPr>
              <a:t> </a:t>
            </a:r>
            <a:r>
              <a:rPr lang="en-US" sz="2800" u="sng" dirty="0">
                <a:solidFill>
                  <a:schemeClr val="accent1">
                    <a:lumMod val="60000"/>
                    <a:lumOff val="40000"/>
                  </a:schemeClr>
                </a:solidFill>
                <a:latin typeface="Arial Black" panose="020B0A04020102020204" pitchFamily="34" charset="0"/>
              </a:rPr>
              <a:t>Gen. 1:27</a:t>
            </a:r>
            <a:r>
              <a:rPr lang="en-US" sz="2800" dirty="0">
                <a:solidFill>
                  <a:schemeClr val="accent1">
                    <a:lumMod val="60000"/>
                    <a:lumOff val="40000"/>
                  </a:schemeClr>
                </a:solidFill>
                <a:latin typeface="Arial Black" panose="020B0A04020102020204" pitchFamily="34" charset="0"/>
              </a:rPr>
              <a:t>  </a:t>
            </a:r>
            <a:r>
              <a:rPr lang="en-US" sz="2800" dirty="0">
                <a:latin typeface="Arial Black" panose="020B0A04020102020204" pitchFamily="34" charset="0"/>
              </a:rPr>
              <a:t>So God created man in his own image, in the image of God created he him; </a:t>
            </a:r>
            <a:br>
              <a:rPr lang="en-US" sz="2800" dirty="0">
                <a:latin typeface="Arial Black" panose="020B0A04020102020204" pitchFamily="34" charset="0"/>
              </a:rPr>
            </a:br>
            <a:r>
              <a:rPr lang="en-US" sz="2800" dirty="0">
                <a:solidFill>
                  <a:srgbClr val="FFFF00"/>
                </a:solidFill>
                <a:latin typeface="Arial Black" panose="020B0A04020102020204" pitchFamily="34" charset="0"/>
              </a:rPr>
              <a:t>male and female created he them</a:t>
            </a:r>
            <a:r>
              <a:rPr lang="en-US" sz="2800" dirty="0">
                <a:latin typeface="Arial Black" panose="020B0A04020102020204" pitchFamily="34" charset="0"/>
              </a:rPr>
              <a:t>.</a:t>
            </a:r>
            <a:br>
              <a:rPr lang="en-US" sz="2800" dirty="0">
                <a:latin typeface="Arial Black" panose="020B0A04020102020204" pitchFamily="34" charset="0"/>
              </a:rPr>
            </a:br>
            <a:endParaRPr lang="en-US" sz="2800" dirty="0">
              <a:latin typeface="Arial Black" panose="020B0A04020102020204" pitchFamily="34" charset="0"/>
            </a:endParaRPr>
          </a:p>
        </p:txBody>
      </p:sp>
    </p:spTree>
    <p:extLst>
      <p:ext uri="{BB962C8B-B14F-4D97-AF65-F5344CB8AC3E}">
        <p14:creationId xmlns:p14="http://schemas.microsoft.com/office/powerpoint/2010/main" val="7330565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80FC-BAD3-4839-82C0-083BE4865370}"/>
              </a:ext>
            </a:extLst>
          </p:cNvPr>
          <p:cNvSpPr>
            <a:spLocks noGrp="1"/>
          </p:cNvSpPr>
          <p:nvPr>
            <p:ph type="ctrTitle"/>
          </p:nvPr>
        </p:nvSpPr>
        <p:spPr/>
        <p:txBody>
          <a:bodyPr/>
          <a:lstStyle/>
          <a:p>
            <a:endParaRPr lang="en-US"/>
          </a:p>
        </p:txBody>
      </p:sp>
      <p:pic>
        <p:nvPicPr>
          <p:cNvPr id="1026" name="Picture 2" descr="Going to church can help women be healthier, live longer">
            <a:extLst>
              <a:ext uri="{FF2B5EF4-FFF2-40B4-BE49-F238E27FC236}">
                <a16:creationId xmlns:a16="http://schemas.microsoft.com/office/drawing/2014/main" id="{B44AC477-BFD9-486D-BBAE-8F1302734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 y="0"/>
            <a:ext cx="12190572" cy="6857197"/>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DBEBE7AF-1036-4223-81CC-97094FC57DD1}"/>
              </a:ext>
            </a:extLst>
          </p:cNvPr>
          <p:cNvSpPr>
            <a:spLocks noGrp="1"/>
          </p:cNvSpPr>
          <p:nvPr>
            <p:ph type="subTitle" idx="1"/>
          </p:nvPr>
        </p:nvSpPr>
        <p:spPr>
          <a:xfrm>
            <a:off x="298580" y="3799133"/>
            <a:ext cx="11411337" cy="1969841"/>
          </a:xfrm>
        </p:spPr>
        <p:txBody>
          <a:bodyPr>
            <a:noAutofit/>
          </a:bodyPr>
          <a:lstStyle/>
          <a:p>
            <a:r>
              <a:rPr lang="en-US" sz="7200" b="1" dirty="0">
                <a:ln>
                  <a:solidFill>
                    <a:srgbClr val="FFFF00"/>
                  </a:solidFill>
                </a:ln>
                <a:solidFill>
                  <a:schemeClr val="bg2">
                    <a:alpha val="58000"/>
                  </a:schemeClr>
                </a:solidFill>
                <a:effectLst>
                  <a:glow rad="101600">
                    <a:schemeClr val="bg1">
                      <a:alpha val="60000"/>
                    </a:schemeClr>
                  </a:glow>
                </a:effectLst>
                <a:highlight>
                  <a:srgbClr val="FFFF00"/>
                </a:highlight>
                <a:latin typeface="Freestyle Script" panose="030804020302050B0404" pitchFamily="66" charset="0"/>
              </a:rPr>
              <a:t>THE VALUE OF WOMEN:</a:t>
            </a:r>
          </a:p>
        </p:txBody>
      </p:sp>
      <p:pic>
        <p:nvPicPr>
          <p:cNvPr id="1030" name="Picture 6" descr="Natural Loose Rubies For Sale | Fine Rare Ruby Gemstones">
            <a:extLst>
              <a:ext uri="{FF2B5EF4-FFF2-40B4-BE49-F238E27FC236}">
                <a16:creationId xmlns:a16="http://schemas.microsoft.com/office/drawing/2014/main" id="{E515070A-D97E-44CE-A313-47E38F2D2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3941" y="1238688"/>
            <a:ext cx="3286125" cy="292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2774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randombar(horizontal)">
                                      <p:cBhvr>
                                        <p:cTn id="1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80FC-BAD3-4839-82C0-083BE4865370}"/>
              </a:ext>
            </a:extLst>
          </p:cNvPr>
          <p:cNvSpPr>
            <a:spLocks noGrp="1"/>
          </p:cNvSpPr>
          <p:nvPr>
            <p:ph type="ctrTitle"/>
          </p:nvPr>
        </p:nvSpPr>
        <p:spPr>
          <a:xfrm>
            <a:off x="457581" y="1828800"/>
            <a:ext cx="7886699" cy="5029199"/>
          </a:xfrm>
        </p:spPr>
        <p:txBody>
          <a:bodyPr>
            <a:normAutofit fontScale="90000"/>
          </a:bodyPr>
          <a:lstStyle/>
          <a:p>
            <a:r>
              <a:rPr lang="en-US" sz="3100" dirty="0">
                <a:solidFill>
                  <a:srgbClr val="FFFF00"/>
                </a:solidFill>
                <a:latin typeface="Arial Black" panose="020B0A04020102020204" pitchFamily="34" charset="0"/>
              </a:rPr>
              <a:t>1Pet. 3:7 </a:t>
            </a:r>
            <a:r>
              <a:rPr lang="en-US" sz="3100" dirty="0">
                <a:latin typeface="Arial Black" panose="020B0A04020102020204" pitchFamily="34" charset="0"/>
              </a:rPr>
              <a:t>Likewise, ye husbands, dwell with them according to knowledge, giving </a:t>
            </a:r>
            <a:r>
              <a:rPr lang="en-US" sz="3100" dirty="0" err="1">
                <a:latin typeface="Arial Black" panose="020B0A04020102020204" pitchFamily="34" charset="0"/>
              </a:rPr>
              <a:t>honour</a:t>
            </a:r>
            <a:r>
              <a:rPr lang="en-US" sz="3100" dirty="0">
                <a:latin typeface="Arial Black" panose="020B0A04020102020204" pitchFamily="34" charset="0"/>
              </a:rPr>
              <a:t> unto the wife, as unto </a:t>
            </a:r>
            <a:r>
              <a:rPr lang="en-US" sz="3100" dirty="0">
                <a:solidFill>
                  <a:srgbClr val="FFFF00"/>
                </a:solidFill>
                <a:latin typeface="Arial Black" panose="020B0A04020102020204" pitchFamily="34" charset="0"/>
              </a:rPr>
              <a:t>the weaker vessel</a:t>
            </a:r>
            <a:r>
              <a:rPr lang="en-US" sz="3100" dirty="0">
                <a:latin typeface="Arial Black" panose="020B0A04020102020204" pitchFamily="34" charset="0"/>
              </a:rPr>
              <a:t>, and as being heirs together of the grace of life; that your prayers be not hindered.</a:t>
            </a:r>
            <a:br>
              <a:rPr lang="en-US" sz="3100" dirty="0">
                <a:latin typeface="Arial Black" panose="020B0A04020102020204" pitchFamily="34" charset="0"/>
              </a:rPr>
            </a:br>
            <a:br>
              <a:rPr lang="en-US" sz="3100" dirty="0">
                <a:latin typeface="Arial Black" panose="020B0A04020102020204" pitchFamily="34" charset="0"/>
              </a:rPr>
            </a:br>
            <a:r>
              <a:rPr lang="en-US" sz="3100" i="1" dirty="0">
                <a:solidFill>
                  <a:srgbClr val="FFFF00"/>
                </a:solidFill>
                <a:latin typeface="Arial Black" panose="020B0A04020102020204" pitchFamily="34" charset="0"/>
              </a:rPr>
              <a:t>God made women </a:t>
            </a:r>
            <a:br>
              <a:rPr lang="en-US" sz="3100" i="1" dirty="0">
                <a:solidFill>
                  <a:srgbClr val="FFFF00"/>
                </a:solidFill>
                <a:latin typeface="Arial Black" panose="020B0A04020102020204" pitchFamily="34" charset="0"/>
              </a:rPr>
            </a:br>
            <a:r>
              <a:rPr lang="en-US" sz="3100" i="1" dirty="0">
                <a:solidFill>
                  <a:srgbClr val="FFFF00"/>
                </a:solidFill>
                <a:latin typeface="Arial Black" panose="020B0A04020102020204" pitchFamily="34" charset="0"/>
              </a:rPr>
              <a:t>different, </a:t>
            </a:r>
            <a:br>
              <a:rPr lang="en-US" sz="3100" i="1" dirty="0">
                <a:solidFill>
                  <a:srgbClr val="FFFF00"/>
                </a:solidFill>
                <a:latin typeface="Arial Black" panose="020B0A04020102020204" pitchFamily="34" charset="0"/>
              </a:rPr>
            </a:br>
            <a:r>
              <a:rPr lang="en-US" sz="3100" i="1" dirty="0">
                <a:solidFill>
                  <a:srgbClr val="FFFF00"/>
                </a:solidFill>
                <a:latin typeface="Arial Black" panose="020B0A04020102020204" pitchFamily="34" charset="0"/>
              </a:rPr>
              <a:t>not inferior!</a:t>
            </a:r>
            <a:br>
              <a:rPr lang="en-US" i="1" dirty="0">
                <a:solidFill>
                  <a:srgbClr val="FFFF00"/>
                </a:solidFill>
                <a:latin typeface="Arial Black" panose="020B0A04020102020204" pitchFamily="34" charset="0"/>
              </a:rPr>
            </a:br>
            <a:r>
              <a:rPr lang="en-US" dirty="0">
                <a:latin typeface="Arial Black" panose="020B0A04020102020204" pitchFamily="34" charset="0"/>
              </a:rPr>
              <a:t> </a:t>
            </a:r>
          </a:p>
        </p:txBody>
      </p:sp>
      <p:sp>
        <p:nvSpPr>
          <p:cNvPr id="3" name="Subtitle 2">
            <a:extLst>
              <a:ext uri="{FF2B5EF4-FFF2-40B4-BE49-F238E27FC236}">
                <a16:creationId xmlns:a16="http://schemas.microsoft.com/office/drawing/2014/main" id="{DBEBE7AF-1036-4223-81CC-97094FC57DD1}"/>
              </a:ext>
            </a:extLst>
          </p:cNvPr>
          <p:cNvSpPr>
            <a:spLocks noGrp="1"/>
          </p:cNvSpPr>
          <p:nvPr>
            <p:ph type="subTitle" idx="1"/>
          </p:nvPr>
        </p:nvSpPr>
        <p:spPr>
          <a:xfrm>
            <a:off x="-1189088" y="319276"/>
            <a:ext cx="11411337" cy="1969841"/>
          </a:xfrm>
        </p:spPr>
        <p:txBody>
          <a:bodyPr>
            <a:noAutofit/>
          </a:bodyPr>
          <a:lstStyle/>
          <a:p>
            <a:r>
              <a:rPr lang="en-US" sz="7200" b="1" dirty="0">
                <a:ln>
                  <a:solidFill>
                    <a:srgbClr val="FFFF00"/>
                  </a:solidFill>
                </a:ln>
                <a:solidFill>
                  <a:schemeClr val="bg2">
                    <a:alpha val="58000"/>
                  </a:schemeClr>
                </a:solidFill>
                <a:effectLst>
                  <a:glow rad="101600">
                    <a:schemeClr val="bg1">
                      <a:alpha val="60000"/>
                    </a:schemeClr>
                  </a:glow>
                </a:effectLst>
                <a:highlight>
                  <a:srgbClr val="FFFF00"/>
                </a:highlight>
                <a:latin typeface="Freestyle Script" panose="030804020302050B0404" pitchFamily="66" charset="0"/>
              </a:rPr>
              <a:t>THE WEAKNESS OF WOMEN:</a:t>
            </a:r>
          </a:p>
        </p:txBody>
      </p:sp>
      <p:pic>
        <p:nvPicPr>
          <p:cNvPr id="1030" name="Picture 6" descr="Natural Loose Rubies For Sale | Fine Rare Ruby Gemstones">
            <a:extLst>
              <a:ext uri="{FF2B5EF4-FFF2-40B4-BE49-F238E27FC236}">
                <a16:creationId xmlns:a16="http://schemas.microsoft.com/office/drawing/2014/main" id="{E515070A-D97E-44CE-A313-47E38F2D2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6087" y="0"/>
            <a:ext cx="3286125" cy="29241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ow Weak Women Can Get Pushup STRONG! » Scary Symptoms">
            <a:extLst>
              <a:ext uri="{FF2B5EF4-FFF2-40B4-BE49-F238E27FC236}">
                <a16:creationId xmlns:a16="http://schemas.microsoft.com/office/drawing/2014/main" id="{F9177FDB-0CB1-499E-B869-E42242B41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4815" y="4395599"/>
            <a:ext cx="357187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2972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additive="base">
                                        <p:cTn id="14" dur="500" fill="hold"/>
                                        <p:tgtEl>
                                          <p:spTgt spid="2050"/>
                                        </p:tgtEl>
                                        <p:attrNameLst>
                                          <p:attrName>ppt_x</p:attrName>
                                        </p:attrNameLst>
                                      </p:cBhvr>
                                      <p:tavLst>
                                        <p:tav tm="0">
                                          <p:val>
                                            <p:strVal val="#ppt_x"/>
                                          </p:val>
                                        </p:tav>
                                        <p:tav tm="100000">
                                          <p:val>
                                            <p:strVal val="#ppt_x"/>
                                          </p:val>
                                        </p:tav>
                                      </p:tavLst>
                                    </p:anim>
                                    <p:anim calcmode="lin" valueType="num">
                                      <p:cBhvr additive="base">
                                        <p:cTn id="15"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32CA3-581B-4275-8446-8A0C098CEB17}"/>
              </a:ext>
            </a:extLst>
          </p:cNvPr>
          <p:cNvSpPr>
            <a:spLocks noGrp="1"/>
          </p:cNvSpPr>
          <p:nvPr>
            <p:ph type="ctrTitle"/>
          </p:nvPr>
        </p:nvSpPr>
        <p:spPr>
          <a:xfrm>
            <a:off x="6962775" y="-840509"/>
            <a:ext cx="4953000" cy="7698509"/>
          </a:xfrm>
        </p:spPr>
        <p:txBody>
          <a:bodyPr>
            <a:normAutofit fontScale="90000"/>
          </a:bodyPr>
          <a:lstStyle/>
          <a:p>
            <a:r>
              <a:rPr lang="en-US" dirty="0">
                <a:latin typeface="Arial Black" panose="020B0A04020102020204" pitchFamily="34" charset="0"/>
              </a:rPr>
              <a:t>The principle of leadership and submission.</a:t>
            </a:r>
            <a:br>
              <a:rPr lang="en-US" dirty="0">
                <a:latin typeface="Arial Black" panose="020B0A04020102020204" pitchFamily="34" charset="0"/>
              </a:rPr>
            </a:br>
            <a:br>
              <a:rPr lang="en-US" dirty="0">
                <a:latin typeface="Arial Black" panose="020B0A04020102020204" pitchFamily="34" charset="0"/>
              </a:rPr>
            </a:br>
            <a:br>
              <a:rPr lang="en-US" sz="2700" dirty="0">
                <a:latin typeface="Arial Black" panose="020B0A04020102020204" pitchFamily="34" charset="0"/>
              </a:rPr>
            </a:br>
            <a:r>
              <a:rPr lang="en-US" sz="2700" dirty="0">
                <a:solidFill>
                  <a:srgbClr val="FFFF00"/>
                </a:solidFill>
                <a:latin typeface="Arial Black" panose="020B0A04020102020204" pitchFamily="34" charset="0"/>
              </a:rPr>
              <a:t>1Tim. 2:12 </a:t>
            </a:r>
            <a:r>
              <a:rPr lang="en-US" sz="2700" dirty="0">
                <a:latin typeface="Arial Black" panose="020B0A04020102020204" pitchFamily="34" charset="0"/>
              </a:rPr>
              <a:t>But I suffer not a woman to teach, nor to usurp authority over the man, but to be in silence.</a:t>
            </a:r>
            <a:br>
              <a:rPr lang="en-US" dirty="0">
                <a:latin typeface="Arial Black" panose="020B0A04020102020204" pitchFamily="34" charset="0"/>
              </a:rPr>
            </a:br>
            <a:endParaRPr lang="en-US" dirty="0">
              <a:latin typeface="Arial Black" panose="020B0A04020102020204" pitchFamily="34" charset="0"/>
            </a:endParaRPr>
          </a:p>
        </p:txBody>
      </p:sp>
      <p:pic>
        <p:nvPicPr>
          <p:cNvPr id="3074" name="Picture 2" descr="RISE 2022 – Breaking out: Empowering and Encouraging Women Leaders">
            <a:extLst>
              <a:ext uri="{FF2B5EF4-FFF2-40B4-BE49-F238E27FC236}">
                <a16:creationId xmlns:a16="http://schemas.microsoft.com/office/drawing/2014/main" id="{6E2334A0-728B-4EBE-9117-C66EB716B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4082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149A9F6-B857-488C-AC3A-007B78165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49EFD05-C377-44BE-91F0-1D17C1D9B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F32CA3-581B-4275-8446-8A0C098CEB17}"/>
              </a:ext>
            </a:extLst>
          </p:cNvPr>
          <p:cNvSpPr>
            <a:spLocks noGrp="1"/>
          </p:cNvSpPr>
          <p:nvPr>
            <p:ph type="ctrTitle"/>
          </p:nvPr>
        </p:nvSpPr>
        <p:spPr>
          <a:xfrm>
            <a:off x="570738" y="769945"/>
            <a:ext cx="5015638" cy="4687284"/>
          </a:xfrm>
        </p:spPr>
        <p:txBody>
          <a:bodyPr>
            <a:noAutofit/>
          </a:bodyPr>
          <a:lstStyle/>
          <a:p>
            <a:pPr>
              <a:lnSpc>
                <a:spcPct val="90000"/>
              </a:lnSpc>
            </a:pPr>
            <a:r>
              <a:rPr lang="en-US" sz="3200" dirty="0">
                <a:solidFill>
                  <a:schemeClr val="accent5">
                    <a:lumMod val="40000"/>
                    <a:lumOff val="60000"/>
                  </a:schemeClr>
                </a:solidFill>
                <a:latin typeface="Arial Black" panose="020B0A04020102020204" pitchFamily="34" charset="0"/>
              </a:rPr>
              <a:t>Restrictions on women in Baptist Churches.</a:t>
            </a:r>
            <a:br>
              <a:rPr lang="en-US" sz="3200" dirty="0">
                <a:solidFill>
                  <a:schemeClr val="accent5">
                    <a:lumMod val="40000"/>
                    <a:lumOff val="60000"/>
                  </a:schemeClr>
                </a:solidFill>
                <a:latin typeface="Arial Black" panose="020B0A04020102020204" pitchFamily="34" charset="0"/>
              </a:rPr>
            </a:br>
            <a:br>
              <a:rPr lang="en-US" sz="3200" dirty="0">
                <a:latin typeface="Arial Black" panose="020B0A04020102020204" pitchFamily="34" charset="0"/>
              </a:rPr>
            </a:br>
            <a:r>
              <a:rPr lang="en-US" sz="3200" dirty="0">
                <a:solidFill>
                  <a:srgbClr val="FFFF00"/>
                </a:solidFill>
                <a:latin typeface="Arial Black" panose="020B0A04020102020204" pitchFamily="34" charset="0"/>
              </a:rPr>
              <a:t>1Tim. 2:12 </a:t>
            </a:r>
            <a:r>
              <a:rPr lang="en-US" sz="3200" i="1" dirty="0">
                <a:latin typeface="Arial Black" panose="020B0A04020102020204" pitchFamily="34" charset="0"/>
              </a:rPr>
              <a:t>But I suffer not a woman to teach, nor to usurp authority over the man, but to be in silence.</a:t>
            </a:r>
            <a:br>
              <a:rPr lang="en-US" sz="3200" i="1" dirty="0">
                <a:latin typeface="Arial Black" panose="020B0A04020102020204" pitchFamily="34" charset="0"/>
              </a:rPr>
            </a:br>
            <a:endParaRPr lang="en-US" sz="3200" i="1" dirty="0">
              <a:latin typeface="Arial Black" panose="020B0A04020102020204" pitchFamily="34" charset="0"/>
            </a:endParaRPr>
          </a:p>
        </p:txBody>
      </p:sp>
      <p:grpSp>
        <p:nvGrpSpPr>
          <p:cNvPr id="75" name="Group 74">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76"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77"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78"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80" name="Group 79">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81"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82"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83"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3074" name="Picture 2" descr="RISE 2022 – Breaking out: Empowering and Encouraging Women Leaders">
            <a:extLst>
              <a:ext uri="{FF2B5EF4-FFF2-40B4-BE49-F238E27FC236}">
                <a16:creationId xmlns:a16="http://schemas.microsoft.com/office/drawing/2014/main" id="{6E2334A0-728B-4EBE-9117-C66EB716B6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420"/>
          <a:stretch/>
        </p:blipFill>
        <p:spPr bwMode="auto">
          <a:xfrm flipH="1">
            <a:off x="6313088" y="602657"/>
            <a:ext cx="5326462" cy="5250743"/>
          </a:xfrm>
          <a:custGeom>
            <a:avLst/>
            <a:gdLst/>
            <a:ahLst/>
            <a:cxnLst/>
            <a:rect l="l" t="t" r="r" b="b"/>
            <a:pathLst>
              <a:path w="5326462" h="5250743">
                <a:moveTo>
                  <a:pt x="2576092" y="0"/>
                </a:moveTo>
                <a:cubicBezTo>
                  <a:pt x="2650583" y="0"/>
                  <a:pt x="2726041" y="967"/>
                  <a:pt x="2803435" y="967"/>
                </a:cubicBezTo>
                <a:cubicBezTo>
                  <a:pt x="3020137" y="967"/>
                  <a:pt x="3205881" y="967"/>
                  <a:pt x="3329710" y="47407"/>
                </a:cubicBezTo>
                <a:cubicBezTo>
                  <a:pt x="3732156" y="124807"/>
                  <a:pt x="4088166" y="387966"/>
                  <a:pt x="4304868" y="573726"/>
                </a:cubicBezTo>
                <a:cubicBezTo>
                  <a:pt x="4537048" y="744005"/>
                  <a:pt x="4893058" y="1069084"/>
                  <a:pt x="5109760" y="1471563"/>
                </a:cubicBezTo>
                <a:cubicBezTo>
                  <a:pt x="5202632" y="2090761"/>
                  <a:pt x="5326462" y="2477760"/>
                  <a:pt x="5326462" y="2694480"/>
                </a:cubicBezTo>
                <a:cubicBezTo>
                  <a:pt x="5326462" y="3267238"/>
                  <a:pt x="5249068" y="3329158"/>
                  <a:pt x="5249068" y="3329158"/>
                </a:cubicBezTo>
                <a:cubicBezTo>
                  <a:pt x="5109760" y="3824516"/>
                  <a:pt x="4784708" y="4288915"/>
                  <a:pt x="4506091" y="4613994"/>
                </a:cubicBezTo>
                <a:cubicBezTo>
                  <a:pt x="4242954" y="4877153"/>
                  <a:pt x="3825029" y="5016473"/>
                  <a:pt x="3329710" y="5233192"/>
                </a:cubicBezTo>
                <a:cubicBezTo>
                  <a:pt x="3020137" y="5233192"/>
                  <a:pt x="2199766" y="5310592"/>
                  <a:pt x="1704448" y="5140313"/>
                </a:cubicBezTo>
                <a:cubicBezTo>
                  <a:pt x="1224608" y="4908113"/>
                  <a:pt x="1069821" y="4861674"/>
                  <a:pt x="667375" y="4505635"/>
                </a:cubicBezTo>
                <a:cubicBezTo>
                  <a:pt x="311365" y="4103156"/>
                  <a:pt x="48228" y="3329158"/>
                  <a:pt x="17270" y="2880239"/>
                </a:cubicBezTo>
                <a:cubicBezTo>
                  <a:pt x="-29166" y="2617080"/>
                  <a:pt x="32749" y="2183641"/>
                  <a:pt x="32749" y="2090761"/>
                </a:cubicBezTo>
                <a:cubicBezTo>
                  <a:pt x="32749" y="1610883"/>
                  <a:pt x="342323" y="1254844"/>
                  <a:pt x="605461" y="929765"/>
                </a:cubicBezTo>
                <a:cubicBezTo>
                  <a:pt x="884077" y="620166"/>
                  <a:pt x="1147215" y="341526"/>
                  <a:pt x="1549661" y="248646"/>
                </a:cubicBezTo>
                <a:cubicBezTo>
                  <a:pt x="1905671" y="78367"/>
                  <a:pt x="1905671" y="78367"/>
                  <a:pt x="1905671" y="78367"/>
                </a:cubicBezTo>
                <a:cubicBezTo>
                  <a:pt x="2137851" y="8707"/>
                  <a:pt x="2352618" y="0"/>
                  <a:pt x="257609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428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149A9F6-B857-488C-AC3A-007B78165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49EFD05-C377-44BE-91F0-1D17C1D9B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F32CA3-581B-4275-8446-8A0C098CEB17}"/>
              </a:ext>
            </a:extLst>
          </p:cNvPr>
          <p:cNvSpPr>
            <a:spLocks noGrp="1"/>
          </p:cNvSpPr>
          <p:nvPr>
            <p:ph type="ctrTitle"/>
          </p:nvPr>
        </p:nvSpPr>
        <p:spPr>
          <a:xfrm>
            <a:off x="570738" y="769945"/>
            <a:ext cx="5015638" cy="3630605"/>
          </a:xfrm>
        </p:spPr>
        <p:txBody>
          <a:bodyPr>
            <a:noAutofit/>
          </a:bodyPr>
          <a:lstStyle/>
          <a:p>
            <a:pPr>
              <a:lnSpc>
                <a:spcPct val="90000"/>
              </a:lnSpc>
            </a:pPr>
            <a:r>
              <a:rPr lang="en-US" sz="3200" dirty="0">
                <a:solidFill>
                  <a:schemeClr val="accent5">
                    <a:lumMod val="40000"/>
                    <a:lumOff val="60000"/>
                  </a:schemeClr>
                </a:solidFill>
                <a:latin typeface="Arial Black" panose="020B0A04020102020204" pitchFamily="34" charset="0"/>
              </a:rPr>
              <a:t>Restrictions:</a:t>
            </a:r>
            <a:br>
              <a:rPr lang="en-US" sz="3200" dirty="0">
                <a:latin typeface="Arial Black" panose="020B0A04020102020204" pitchFamily="34" charset="0"/>
              </a:rPr>
            </a:br>
            <a:br>
              <a:rPr lang="en-US" sz="3200" dirty="0">
                <a:latin typeface="Arial Black" panose="020B0A04020102020204" pitchFamily="34" charset="0"/>
              </a:rPr>
            </a:br>
            <a:r>
              <a:rPr lang="en-US" sz="3200" dirty="0">
                <a:latin typeface="Arial Black" panose="020B0A04020102020204" pitchFamily="34" charset="0"/>
              </a:rPr>
              <a:t>Women with</a:t>
            </a:r>
            <a:br>
              <a:rPr lang="en-US" sz="3200" dirty="0">
                <a:latin typeface="Arial Black" panose="020B0A04020102020204" pitchFamily="34" charset="0"/>
              </a:rPr>
            </a:br>
            <a:r>
              <a:rPr lang="en-US" sz="3200" dirty="0">
                <a:latin typeface="Arial Black" panose="020B0A04020102020204" pitchFamily="34" charset="0"/>
              </a:rPr>
              <a:t> short hair.</a:t>
            </a:r>
            <a:br>
              <a:rPr lang="en-US" sz="3200" dirty="0">
                <a:latin typeface="Arial Black" panose="020B0A04020102020204" pitchFamily="34" charset="0"/>
              </a:rPr>
            </a:br>
            <a:br>
              <a:rPr lang="en-US" sz="3200" dirty="0">
                <a:latin typeface="Arial Black" panose="020B0A04020102020204" pitchFamily="34" charset="0"/>
              </a:rPr>
            </a:br>
            <a:r>
              <a:rPr lang="en-US" sz="3200" i="1" dirty="0">
                <a:latin typeface="Arial Black" panose="020B0A04020102020204" pitchFamily="34" charset="0"/>
              </a:rPr>
              <a:t>1 Cor. 5:5-15</a:t>
            </a:r>
            <a:br>
              <a:rPr lang="en-US" sz="3200" dirty="0">
                <a:latin typeface="Arial Black" panose="020B0A04020102020204" pitchFamily="34" charset="0"/>
              </a:rPr>
            </a:br>
            <a:endParaRPr lang="en-US" sz="3200" i="1" dirty="0">
              <a:latin typeface="Arial Black" panose="020B0A04020102020204" pitchFamily="34" charset="0"/>
            </a:endParaRPr>
          </a:p>
        </p:txBody>
      </p:sp>
      <p:grpSp>
        <p:nvGrpSpPr>
          <p:cNvPr id="75" name="Group 74">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76"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77"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78"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80" name="Group 79">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81"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82"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83"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4098" name="Picture 2" descr="What hairstyle looks exceptional in older women? Edgy Hair exceptional  Hairstyle Older Women | Edgy short hair, Blonde pixie hair, Edgy hair">
            <a:extLst>
              <a:ext uri="{FF2B5EF4-FFF2-40B4-BE49-F238E27FC236}">
                <a16:creationId xmlns:a16="http://schemas.microsoft.com/office/drawing/2014/main" id="{64EAEB68-D8C6-4F91-9C75-E5B8BA172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317" y="3957939"/>
            <a:ext cx="1957349" cy="26299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0" name="Picture 4" descr="50+ Latest Short Hairstyles for Women for 2022">
            <a:extLst>
              <a:ext uri="{FF2B5EF4-FFF2-40B4-BE49-F238E27FC236}">
                <a16:creationId xmlns:a16="http://schemas.microsoft.com/office/drawing/2014/main" id="{008D7A25-0815-4EC0-ACBF-77D300977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7923" y="239127"/>
            <a:ext cx="1628775" cy="227171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hort trendy haircuts">
            <a:extLst>
              <a:ext uri="{FF2B5EF4-FFF2-40B4-BE49-F238E27FC236}">
                <a16:creationId xmlns:a16="http://schemas.microsoft.com/office/drawing/2014/main" id="{683BD82C-8670-48E4-B768-AABA7BA614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3666" y="994968"/>
            <a:ext cx="1748969" cy="262345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Pin on Grey hair style">
            <a:extLst>
              <a:ext uri="{FF2B5EF4-FFF2-40B4-BE49-F238E27FC236}">
                <a16:creationId xmlns:a16="http://schemas.microsoft.com/office/drawing/2014/main" id="{2ECEFD95-B980-4F75-9444-835F80CB2F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390188" y="3189873"/>
            <a:ext cx="167243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Short Hairstyles for Black Women">
            <a:extLst>
              <a:ext uri="{FF2B5EF4-FFF2-40B4-BE49-F238E27FC236}">
                <a16:creationId xmlns:a16="http://schemas.microsoft.com/office/drawing/2014/main" id="{B4ADD1FD-E25D-4536-B96E-C68B387AD9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6692" y="240937"/>
            <a:ext cx="2098159" cy="24391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y Do Women Have Long Hair? Learn Why Ladies Have Long Hair">
            <a:extLst>
              <a:ext uri="{FF2B5EF4-FFF2-40B4-BE49-F238E27FC236}">
                <a16:creationId xmlns:a16="http://schemas.microsoft.com/office/drawing/2014/main" id="{FE19EB17-4A92-45D3-95E6-EA90353775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914" y="671947"/>
            <a:ext cx="2645766" cy="1764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sian HD Wallpaper | Background Image | 2000x1333">
            <a:extLst>
              <a:ext uri="{FF2B5EF4-FFF2-40B4-BE49-F238E27FC236}">
                <a16:creationId xmlns:a16="http://schemas.microsoft.com/office/drawing/2014/main" id="{D1B15584-122A-4345-ABF3-67DEECFF41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5585" y="3815490"/>
            <a:ext cx="3248518" cy="21650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sian, Women, Sayumi Michishige HD Wallpapers / Desktop and Mobile Images &amp;  Photos">
            <a:extLst>
              <a:ext uri="{FF2B5EF4-FFF2-40B4-BE49-F238E27FC236}">
                <a16:creationId xmlns:a16="http://schemas.microsoft.com/office/drawing/2014/main" id="{94C729FF-CD22-4075-A157-7496518356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7714561" y="1404844"/>
            <a:ext cx="2528053" cy="16864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35 Stunning Long Haircuts for Women to Try in 2022">
            <a:extLst>
              <a:ext uri="{FF2B5EF4-FFF2-40B4-BE49-F238E27FC236}">
                <a16:creationId xmlns:a16="http://schemas.microsoft.com/office/drawing/2014/main" id="{2C9BFA2D-E1AE-4FE8-B273-DF847B7DAD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6269" y="4200964"/>
            <a:ext cx="2004577" cy="23869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500+ Long Hairstyles and Haircuts for Long Hair to Try in 2022">
            <a:extLst>
              <a:ext uri="{FF2B5EF4-FFF2-40B4-BE49-F238E27FC236}">
                <a16:creationId xmlns:a16="http://schemas.microsoft.com/office/drawing/2014/main" id="{4EE1D70C-7834-49C9-A3FA-8D47D92FB4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78495" y="499756"/>
            <a:ext cx="1528243" cy="216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06377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cBhvr>
                                        <p:cTn id="18" dur="500" fill="hold"/>
                                        <p:tgtEl>
                                          <p:spTgt spid="1028"/>
                                        </p:tgtEl>
                                        <p:attrNameLst>
                                          <p:attrName>ppt_w</p:attrName>
                                        </p:attrNameLst>
                                      </p:cBhvr>
                                      <p:tavLst>
                                        <p:tav tm="0">
                                          <p:val>
                                            <p:fltVal val="0"/>
                                          </p:val>
                                        </p:tav>
                                        <p:tav tm="100000">
                                          <p:val>
                                            <p:strVal val="#ppt_w"/>
                                          </p:val>
                                        </p:tav>
                                      </p:tavLst>
                                    </p:anim>
                                    <p:anim calcmode="lin" valueType="num">
                                      <p:cBhvr>
                                        <p:cTn id="19" dur="500" fill="hold"/>
                                        <p:tgtEl>
                                          <p:spTgt spid="1028"/>
                                        </p:tgtEl>
                                        <p:attrNameLst>
                                          <p:attrName>ppt_h</p:attrName>
                                        </p:attrNameLst>
                                      </p:cBhvr>
                                      <p:tavLst>
                                        <p:tav tm="0">
                                          <p:val>
                                            <p:fltVal val="0"/>
                                          </p:val>
                                        </p:tav>
                                        <p:tav tm="100000">
                                          <p:val>
                                            <p:strVal val="#ppt_h"/>
                                          </p:val>
                                        </p:tav>
                                      </p:tavLst>
                                    </p:anim>
                                    <p:animEffect transition="in" filter="fade">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p:cTn id="25" dur="500" fill="hold"/>
                                        <p:tgtEl>
                                          <p:spTgt spid="1030"/>
                                        </p:tgtEl>
                                        <p:attrNameLst>
                                          <p:attrName>ppt_w</p:attrName>
                                        </p:attrNameLst>
                                      </p:cBhvr>
                                      <p:tavLst>
                                        <p:tav tm="0">
                                          <p:val>
                                            <p:fltVal val="0"/>
                                          </p:val>
                                        </p:tav>
                                        <p:tav tm="100000">
                                          <p:val>
                                            <p:strVal val="#ppt_w"/>
                                          </p:val>
                                        </p:tav>
                                      </p:tavLst>
                                    </p:anim>
                                    <p:anim calcmode="lin" valueType="num">
                                      <p:cBhvr>
                                        <p:cTn id="26" dur="500" fill="hold"/>
                                        <p:tgtEl>
                                          <p:spTgt spid="1030"/>
                                        </p:tgtEl>
                                        <p:attrNameLst>
                                          <p:attrName>ppt_h</p:attrName>
                                        </p:attrNameLst>
                                      </p:cBhvr>
                                      <p:tavLst>
                                        <p:tav tm="0">
                                          <p:val>
                                            <p:fltVal val="0"/>
                                          </p:val>
                                        </p:tav>
                                        <p:tav tm="100000">
                                          <p:val>
                                            <p:strVal val="#ppt_h"/>
                                          </p:val>
                                        </p:tav>
                                      </p:tavLst>
                                    </p:anim>
                                    <p:animEffect transition="in" filter="fade">
                                      <p:cBhvr>
                                        <p:cTn id="27" dur="5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38"/>
                                        </p:tgtEl>
                                        <p:attrNameLst>
                                          <p:attrName>style.visibility</p:attrName>
                                        </p:attrNameLst>
                                      </p:cBhvr>
                                      <p:to>
                                        <p:strVal val="visible"/>
                                      </p:to>
                                    </p:set>
                                    <p:animEffect transition="in" filter="barn(inVertical)">
                                      <p:cBhvr>
                                        <p:cTn id="32" dur="500"/>
                                        <p:tgtEl>
                                          <p:spTgt spid="103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036"/>
                                        </p:tgtEl>
                                        <p:attrNameLst>
                                          <p:attrName>style.visibility</p:attrName>
                                        </p:attrNameLst>
                                      </p:cBhvr>
                                      <p:to>
                                        <p:strVal val="visible"/>
                                      </p:to>
                                    </p:set>
                                    <p:anim calcmode="lin" valueType="num">
                                      <p:cBhvr>
                                        <p:cTn id="37" dur="500" fill="hold"/>
                                        <p:tgtEl>
                                          <p:spTgt spid="1036"/>
                                        </p:tgtEl>
                                        <p:attrNameLst>
                                          <p:attrName>ppt_w</p:attrName>
                                        </p:attrNameLst>
                                      </p:cBhvr>
                                      <p:tavLst>
                                        <p:tav tm="0">
                                          <p:val>
                                            <p:fltVal val="0"/>
                                          </p:val>
                                        </p:tav>
                                        <p:tav tm="100000">
                                          <p:val>
                                            <p:strVal val="#ppt_w"/>
                                          </p:val>
                                        </p:tav>
                                      </p:tavLst>
                                    </p:anim>
                                    <p:anim calcmode="lin" valueType="num">
                                      <p:cBhvr>
                                        <p:cTn id="38" dur="500" fill="hold"/>
                                        <p:tgtEl>
                                          <p:spTgt spid="1036"/>
                                        </p:tgtEl>
                                        <p:attrNameLst>
                                          <p:attrName>ppt_h</p:attrName>
                                        </p:attrNameLst>
                                      </p:cBhvr>
                                      <p:tavLst>
                                        <p:tav tm="0">
                                          <p:val>
                                            <p:fltVal val="0"/>
                                          </p:val>
                                        </p:tav>
                                        <p:tav tm="100000">
                                          <p:val>
                                            <p:strVal val="#ppt_h"/>
                                          </p:val>
                                        </p:tav>
                                      </p:tavLst>
                                    </p:anim>
                                    <p:animEffect transition="in" filter="fade">
                                      <p:cBhvr>
                                        <p:cTn id="39"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6EED8-4DD6-4636-A201-1DAD2BD5D67A}"/>
              </a:ext>
            </a:extLst>
          </p:cNvPr>
          <p:cNvSpPr>
            <a:spLocks noGrp="1"/>
          </p:cNvSpPr>
          <p:nvPr>
            <p:ph type="ctrTitle"/>
          </p:nvPr>
        </p:nvSpPr>
        <p:spPr>
          <a:xfrm>
            <a:off x="428625" y="201366"/>
            <a:ext cx="10991849" cy="2503734"/>
          </a:xfrm>
        </p:spPr>
        <p:txBody>
          <a:bodyPr>
            <a:normAutofit/>
          </a:bodyPr>
          <a:lstStyle/>
          <a:p>
            <a:r>
              <a:rPr lang="en-US" dirty="0">
                <a:latin typeface="Arial Black" panose="020B0A04020102020204" pitchFamily="34" charset="0"/>
              </a:rPr>
              <a:t>The biblical role of women is primarily family centered.</a:t>
            </a:r>
          </a:p>
        </p:txBody>
      </p:sp>
      <p:pic>
        <p:nvPicPr>
          <p:cNvPr id="5122" name="Picture 2" descr="what is the main role of a woman in our society - Lisbdnet.com">
            <a:extLst>
              <a:ext uri="{FF2B5EF4-FFF2-40B4-BE49-F238E27FC236}">
                <a16:creationId xmlns:a16="http://schemas.microsoft.com/office/drawing/2014/main" id="{CFAF6A51-E15B-4839-9A0B-091DD1C17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6250" y="2771775"/>
            <a:ext cx="6770949" cy="3808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301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wheel(1)">
                                      <p:cBhvr>
                                        <p:cTn id="14"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ven Reasons Why Your Church Should Have a Ministry to Widows | Church  Answers">
            <a:extLst>
              <a:ext uri="{FF2B5EF4-FFF2-40B4-BE49-F238E27FC236}">
                <a16:creationId xmlns:a16="http://schemas.microsoft.com/office/drawing/2014/main" id="{E36F2756-D153-4DB2-AEAE-D2B5CABE2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F0828-1BB2-4A81-B395-9C0C2BCD3E6E}"/>
              </a:ext>
            </a:extLst>
          </p:cNvPr>
          <p:cNvSpPr>
            <a:spLocks noGrp="1"/>
          </p:cNvSpPr>
          <p:nvPr>
            <p:ph type="ctrTitle"/>
          </p:nvPr>
        </p:nvSpPr>
        <p:spPr>
          <a:xfrm>
            <a:off x="884671" y="667904"/>
            <a:ext cx="10829925" cy="6858000"/>
          </a:xfrm>
        </p:spPr>
        <p:txBody>
          <a:bodyPr>
            <a:normAutofit fontScale="90000"/>
          </a:bodyPr>
          <a:lstStyle/>
          <a:p>
            <a:br>
              <a:rPr lang="en-US" dirty="0">
                <a:latin typeface="Arial Black" panose="020B0A04020102020204" pitchFamily="34" charset="0"/>
              </a:rPr>
            </a:br>
            <a:br>
              <a:rPr lang="en-US" dirty="0">
                <a:latin typeface="Arial Black" panose="020B0A04020102020204" pitchFamily="34" charset="0"/>
              </a:rPr>
            </a:br>
            <a:br>
              <a:rPr lang="en-US" dirty="0">
                <a:latin typeface="Arial Black" panose="020B0A04020102020204" pitchFamily="34" charset="0"/>
              </a:rPr>
            </a:br>
            <a:br>
              <a:rPr lang="en-US" dirty="0">
                <a:latin typeface="Arial Black" panose="020B0A04020102020204" pitchFamily="34" charset="0"/>
              </a:rPr>
            </a:br>
            <a:br>
              <a:rPr lang="en-US" dirty="0">
                <a:latin typeface="Arial Black" panose="020B0A04020102020204" pitchFamily="34" charset="0"/>
              </a:rPr>
            </a:br>
            <a:r>
              <a:rPr lang="en-US" dirty="0">
                <a:latin typeface="Arial Black" panose="020B0A04020102020204" pitchFamily="34" charset="0"/>
              </a:rPr>
              <a:t>WIDOWS IN THE CHRUCH</a:t>
            </a:r>
            <a:br>
              <a:rPr lang="en-US" dirty="0">
                <a:latin typeface="Arial Black" panose="020B0A04020102020204" pitchFamily="34" charset="0"/>
              </a:rPr>
            </a:br>
            <a:br>
              <a:rPr lang="en-US" dirty="0">
                <a:latin typeface="Arial Black" panose="020B0A04020102020204" pitchFamily="34" charset="0"/>
              </a:rPr>
            </a:br>
            <a:r>
              <a:rPr lang="en-US" dirty="0">
                <a:ln>
                  <a:solidFill>
                    <a:schemeClr val="bg1"/>
                  </a:solidFill>
                </a:ln>
                <a:solidFill>
                  <a:srgbClr val="FFFF00"/>
                </a:solidFill>
                <a:effectLst>
                  <a:glow rad="101600">
                    <a:schemeClr val="bg2">
                      <a:alpha val="60000"/>
                    </a:schemeClr>
                  </a:glow>
                </a:effectLst>
                <a:latin typeface="Arial Black" panose="020B0A04020102020204" pitchFamily="34" charset="0"/>
              </a:rPr>
              <a:t>1.  “widows indeed”</a:t>
            </a:r>
            <a:br>
              <a:rPr lang="en-US" dirty="0">
                <a:ln>
                  <a:solidFill>
                    <a:schemeClr val="bg1"/>
                  </a:solidFill>
                </a:ln>
                <a:solidFill>
                  <a:srgbClr val="FFFF00"/>
                </a:solidFill>
                <a:effectLst>
                  <a:glow rad="101600">
                    <a:schemeClr val="bg2">
                      <a:alpha val="60000"/>
                    </a:schemeClr>
                  </a:glow>
                </a:effectLst>
                <a:latin typeface="Arial Black" panose="020B0A04020102020204" pitchFamily="34" charset="0"/>
              </a:rPr>
            </a:br>
            <a:r>
              <a:rPr lang="en-US" dirty="0">
                <a:ln>
                  <a:solidFill>
                    <a:schemeClr val="bg1"/>
                  </a:solidFill>
                </a:ln>
                <a:solidFill>
                  <a:srgbClr val="FFFF00"/>
                </a:solidFill>
                <a:effectLst>
                  <a:glow rad="101600">
                    <a:schemeClr val="bg2">
                      <a:alpha val="60000"/>
                    </a:schemeClr>
                  </a:glow>
                </a:effectLst>
                <a:latin typeface="Arial Black" panose="020B0A04020102020204" pitchFamily="34" charset="0"/>
              </a:rPr>
              <a:t>    2.  “widows under 60”</a:t>
            </a:r>
            <a:br>
              <a:rPr lang="en-US" dirty="0">
                <a:ln>
                  <a:solidFill>
                    <a:schemeClr val="bg1"/>
                  </a:solidFill>
                </a:ln>
                <a:solidFill>
                  <a:srgbClr val="FFFF00"/>
                </a:solidFill>
                <a:effectLst>
                  <a:glow rad="101600">
                    <a:schemeClr val="bg2">
                      <a:alpha val="60000"/>
                    </a:schemeClr>
                  </a:glow>
                </a:effectLst>
                <a:latin typeface="Arial Black" panose="020B0A04020102020204" pitchFamily="34" charset="0"/>
              </a:rPr>
            </a:br>
            <a:br>
              <a:rPr lang="en-US" dirty="0">
                <a:latin typeface="Arial Black" panose="020B0A04020102020204" pitchFamily="34" charset="0"/>
              </a:rPr>
            </a:br>
            <a:br>
              <a:rPr lang="en-US" dirty="0">
                <a:latin typeface="Arial Black" panose="020B0A04020102020204" pitchFamily="34" charset="0"/>
              </a:rPr>
            </a:br>
            <a:br>
              <a:rPr lang="en-US" dirty="0">
                <a:latin typeface="Arial Black" panose="020B0A04020102020204" pitchFamily="34" charset="0"/>
              </a:rPr>
            </a:br>
            <a:br>
              <a:rPr lang="en-US" dirty="0">
                <a:latin typeface="Arial Black" panose="020B0A04020102020204" pitchFamily="34" charset="0"/>
              </a:rPr>
            </a:br>
            <a:endParaRPr lang="en-US" dirty="0">
              <a:latin typeface="Arial Black" panose="020B0A04020102020204" pitchFamily="34" charset="0"/>
            </a:endParaRPr>
          </a:p>
        </p:txBody>
      </p:sp>
    </p:spTree>
    <p:extLst>
      <p:ext uri="{BB962C8B-B14F-4D97-AF65-F5344CB8AC3E}">
        <p14:creationId xmlns:p14="http://schemas.microsoft.com/office/powerpoint/2010/main" val="41405276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BlobVTI">
  <a:themeElements>
    <a:clrScheme name="AnalogousFromDarkSeedLeftStep">
      <a:dk1>
        <a:srgbClr val="000000"/>
      </a:dk1>
      <a:lt1>
        <a:srgbClr val="FFFFFF"/>
      </a:lt1>
      <a:dk2>
        <a:srgbClr val="35221E"/>
      </a:dk2>
      <a:lt2>
        <a:srgbClr val="E2E2E8"/>
      </a:lt2>
      <a:accent1>
        <a:srgbClr val="A4A51D"/>
      </a:accent1>
      <a:accent2>
        <a:srgbClr val="D58717"/>
      </a:accent2>
      <a:accent3>
        <a:srgbClr val="E74A29"/>
      </a:accent3>
      <a:accent4>
        <a:srgbClr val="D51746"/>
      </a:accent4>
      <a:accent5>
        <a:srgbClr val="E729A7"/>
      </a:accent5>
      <a:accent6>
        <a:srgbClr val="C617D5"/>
      </a:accent6>
      <a:hlink>
        <a:srgbClr val="BF3F7E"/>
      </a:hlink>
      <a:folHlink>
        <a:srgbClr val="7F7F7F"/>
      </a:folHlink>
    </a:clrScheme>
    <a:fontScheme name="Blob">
      <a:majorFont>
        <a:latin typeface="Rockwell Nova Light"/>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docProps/app.xml><?xml version="1.0" encoding="utf-8"?>
<Properties xmlns="http://schemas.openxmlformats.org/officeDocument/2006/extended-properties" xmlns:vt="http://schemas.openxmlformats.org/officeDocument/2006/docPropsVTypes">
  <TotalTime>105</TotalTime>
  <Words>317</Words>
  <Application>Microsoft Office PowerPoint</Application>
  <PresentationFormat>Widescreen</PresentationFormat>
  <Paragraphs>11</Paragraphs>
  <Slides>9</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Arial Black</vt:lpstr>
      <vt:lpstr>Avenir Next LT Pro</vt:lpstr>
      <vt:lpstr>Calligrapher</vt:lpstr>
      <vt:lpstr>Freestyle Script</vt:lpstr>
      <vt:lpstr>Rockwell Nova Light</vt:lpstr>
      <vt:lpstr>The Hand Extrablack</vt:lpstr>
      <vt:lpstr>BlobVTI</vt:lpstr>
      <vt:lpstr>The Role of Women in a Baptist Church</vt:lpstr>
      <vt:lpstr>Gal. 3:26  For ye are all the children of God by faith in Christ Jesus. 27 For as many of you as have been baptized into Christ have put on Christ.  28 There is neither Jew nor Greek, there is neither bond nor free, there is neither male nor female: for ye are all one in Christ Jesus.      Gen. 1:27  So God created man in his own image, in the image of God created he him;  male and female created he them. </vt:lpstr>
      <vt:lpstr>PowerPoint Presentation</vt:lpstr>
      <vt:lpstr>1Pet. 3:7 Likewise, ye husbands, dwell with them according to knowledge, giving honour unto the wife, as unto the weaker vessel, and as being heirs together of the grace of life; that your prayers be not hindered.  God made women  different,  not inferior!  </vt:lpstr>
      <vt:lpstr>The principle of leadership and submission.   1Tim. 2:12 But I suffer not a woman to teach, nor to usurp authority over the man, but to be in silence. </vt:lpstr>
      <vt:lpstr>Restrictions on women in Baptist Churches.  1Tim. 2:12 But I suffer not a woman to teach, nor to usurp authority over the man, but to be in silence. </vt:lpstr>
      <vt:lpstr>Restrictions:  Women with  short hair.  1 Cor. 5:5-15 </vt:lpstr>
      <vt:lpstr>The biblical role of women is primarily family centered.</vt:lpstr>
      <vt:lpstr>     WIDOWS IN THE CHRUCH  1.  “widows indeed”     2.  “widows under 60”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Women in a Baptist Church</dc:title>
  <dc:creator>Paul Fedena</dc:creator>
  <cp:lastModifiedBy>Paul Fedena</cp:lastModifiedBy>
  <cp:revision>1</cp:revision>
  <dcterms:created xsi:type="dcterms:W3CDTF">2022-03-26T18:02:00Z</dcterms:created>
  <dcterms:modified xsi:type="dcterms:W3CDTF">2022-03-26T23:35:08Z</dcterms:modified>
</cp:coreProperties>
</file>