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84" r:id="rId4"/>
    <p:sldId id="260" r:id="rId5"/>
    <p:sldId id="258" r:id="rId6"/>
    <p:sldId id="261" r:id="rId7"/>
    <p:sldId id="28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FF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7" autoAdjust="0"/>
    <p:restoredTop sz="96077" autoAdjust="0"/>
  </p:normalViewPr>
  <p:slideViewPr>
    <p:cSldViewPr snapToGrid="0">
      <p:cViewPr>
        <p:scale>
          <a:sx n="90" d="100"/>
          <a:sy n="90" d="100"/>
        </p:scale>
        <p:origin x="696" y="4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9F50-2771-4764-8941-018838EC7A1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83A23-6CF5-49A5-92BC-30DC8CC00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8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83A23-6CF5-49A5-92BC-30DC8CC008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8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F451-ADC6-07FD-B3AC-FEAF476D4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05641-4599-4383-7FE8-DFA46643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4933F-74E0-DA4C-A5EB-D2F64348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BE20-FB20-783B-6D87-EA9BFE8E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ECFC2-2F11-F3E8-4E33-9E6EDEF6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5A52-D822-FC7D-8A97-B6FBC0E8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10D13-93A5-986C-5DBC-B1D39FE7E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40BB-D81B-9AFA-7753-687F72B5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71B1D-B77E-B8D9-1446-DF693DC0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5D17-1B2D-9D7E-B661-4BCF08A7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A6421-78CE-4D6C-BA8B-7058BD199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493F0-640D-2D47-3667-44D1AEC71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B0CA6-2396-CAF0-5320-60D03CFB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49B31-49AE-EF4C-77D5-79F10FF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86493-B13E-C8F4-D7B1-000E63B9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5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E33F-F13D-F907-D31C-A083FC81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E4E8-EBD6-359A-4DC7-767AADD1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5BDFB-4A3C-9B3C-B12F-F47CB0BC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F8D5-CC43-7D99-7484-314948D1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3CBD2-CD89-B423-D662-DDCC78E6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C030-D71B-9416-5DAB-0B83B09E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BA463-AF72-4898-7F67-D38083223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B359-96DD-50C2-8A38-6F2CD082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AD12D-EA6B-15D1-4BBB-F3731D57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D1DD-BDD3-2DD2-56D6-85427E0C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1FCA-D5CE-78A7-5866-43F365CC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17CB-DD2A-450C-8F6A-1188963A7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82724-FC8E-7E0F-EF30-C53068DB6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A6B92-C087-4012-18D1-B500D63D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2DB91-0A3C-7DCC-8CA5-46CC286E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799FB-CF17-AF28-893F-756376DC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9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9286-E010-C430-20DD-CA7F87E5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3C4DA-91DC-0369-6A85-3BCBE1C86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758FA-73A7-ADA0-EB68-F218006AA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FDAB0-6EA9-E588-0151-821209C5D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D7E23-D920-E5AE-1D3E-11FC8C2C0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9B253-678D-B1AF-AC7C-1479D1A2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BAEC-99F5-0701-1383-780C6B9C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9FBAE-80FF-90BB-C665-41C895FF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FBA9-9430-DD06-0000-FABA4043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B2D1D-9D8D-E29B-12CE-38FFE8E3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9F957-C579-FA02-1EE1-437ABB9B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86FD6-AB18-155C-3B3B-D99E80FC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D5AFB-88FA-FDBD-90BA-A19A9732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1BECD-C6B4-D71D-5D32-8D9AAE5A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5EB53-ECD2-628D-BC47-ECC71D70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0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C554-1230-9580-B232-74B43B81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C3EA-EDCB-7C70-E4A5-A3ECAECF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E7C20-1291-B451-8143-56BEFEB8B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CFBCD-734D-C5CA-20D7-5ECDB500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2C801-20E4-1E1E-349E-961396C7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FF9DA-EF9E-CD46-B57C-B524A1AE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F20B-863C-D3BA-9B0A-E9B9AF8E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5FF24-6483-4F51-7D3C-E2E2EF71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E0E3C-5A5B-58D4-6167-53FE5EB3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0453F-3A4E-0849-7E91-2937F77C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598C3-066A-F511-439F-200C4151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59978-7E89-A022-2D83-E56B1E02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DAEC5-5AB1-EA06-361A-1ED3B6EE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8EDFF-6D58-06AF-E13A-A323AED3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2DF6-619B-5088-B135-961BD3902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6D6E-8CEC-4468-A71C-A95F697E3AD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04B2-855E-75B5-489E-73200881A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721A7-28AD-B0C0-1E5A-DC0912AAB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7BD3-3825-4569-B78A-C095B552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5 Wedding Blessings, Prayers, And Readings For Your Ceremony">
            <a:extLst>
              <a:ext uri="{FF2B5EF4-FFF2-40B4-BE49-F238E27FC236}">
                <a16:creationId xmlns:a16="http://schemas.microsoft.com/office/drawing/2014/main" id="{033E69AF-6110-7F4A-3730-4183785F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504"/>
            <a:ext cx="12192000" cy="7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BAFCC-1C00-71E0-03A7-9B1A984A2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491" y="3538141"/>
            <a:ext cx="9144000" cy="2378627"/>
          </a:xfrm>
        </p:spPr>
        <p:txBody>
          <a:bodyPr>
            <a:normAutofit/>
          </a:bodyPr>
          <a:lstStyle/>
          <a:p>
            <a:r>
              <a:rPr lang="en-US" sz="4800" dirty="0">
                <a:highlight>
                  <a:srgbClr val="FFFF00"/>
                </a:highlight>
                <a:latin typeface="Amasis MT Pro Black" panose="02040A04050005020304" pitchFamily="18" charset="0"/>
              </a:rPr>
              <a:t>“…till death us do part!”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22C2B-3178-169E-A364-2AC296486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824" y="852735"/>
            <a:ext cx="10837334" cy="1690167"/>
          </a:xfrm>
        </p:spPr>
        <p:txBody>
          <a:bodyPr>
            <a:normAutofit fontScale="92500" lnSpcReduction="10000"/>
          </a:bodyPr>
          <a:lstStyle/>
          <a:p>
            <a:r>
              <a:rPr lang="en-US" sz="6600" dirty="0">
                <a:solidFill>
                  <a:srgbClr val="C00000"/>
                </a:solidFill>
                <a:latin typeface="Cooper Black" panose="0208090404030B020404" pitchFamily="18" charset="0"/>
              </a:rPr>
              <a:t>CHRISTIAN MARRIAGE SEMINAR</a:t>
            </a:r>
          </a:p>
        </p:txBody>
      </p:sp>
    </p:spTree>
    <p:extLst>
      <p:ext uri="{BB962C8B-B14F-4D97-AF65-F5344CB8AC3E}">
        <p14:creationId xmlns:p14="http://schemas.microsoft.com/office/powerpoint/2010/main" val="12089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72413494-D963-88B0-D05C-940ABDEF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3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0E9347-5894-AF8C-8AC7-8E6E34C91376}"/>
              </a:ext>
            </a:extLst>
          </p:cNvPr>
          <p:cNvSpPr txBox="1"/>
          <p:nvPr/>
        </p:nvSpPr>
        <p:spPr>
          <a:xfrm>
            <a:off x="6096000" y="131482"/>
            <a:ext cx="52832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 Black" panose="020B0A04020102020204" pitchFamily="34" charset="0"/>
              </a:rPr>
              <a:t>WORLD WAR 2</a:t>
            </a:r>
          </a:p>
          <a:p>
            <a:pPr algn="ctr"/>
            <a:endParaRPr lang="en-US" sz="3200" dirty="0">
              <a:latin typeface="Arial Black" panose="020B0A04020102020204" pitchFamily="34" charset="0"/>
            </a:endParaRP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“ROSIE THE RIVETER” </a:t>
            </a:r>
          </a:p>
          <a:p>
            <a:pPr algn="ctr"/>
            <a:endParaRPr lang="en-US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Women  left  the home to replace the men</a:t>
            </a: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in the military.</a:t>
            </a:r>
          </a:p>
          <a:p>
            <a:pPr algn="ctr"/>
            <a:endParaRPr lang="en-US" sz="3200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Replaced Mom and Wife in the home.</a:t>
            </a:r>
          </a:p>
          <a:p>
            <a:pPr algn="ctr"/>
            <a:endParaRPr lang="en-US" sz="3200" dirty="0">
              <a:latin typeface="Arial Black" panose="020B0A04020102020204" pitchFamily="34" charset="0"/>
            </a:endParaRPr>
          </a:p>
          <a:p>
            <a:pPr algn="ctr"/>
            <a:r>
              <a:rPr lang="en-US" sz="3200" i="1" dirty="0">
                <a:latin typeface="Arial Black" panose="020B0A04020102020204" pitchFamily="34" charset="0"/>
              </a:rPr>
              <a:t>Role Reversal</a:t>
            </a:r>
          </a:p>
          <a:p>
            <a:pPr algn="ctr"/>
            <a:r>
              <a:rPr lang="en-US" sz="3200" i="1" dirty="0">
                <a:latin typeface="Arial Black" panose="020B0A04020102020204" pitchFamily="34" charset="0"/>
              </a:rPr>
              <a:t>After the war! </a:t>
            </a:r>
          </a:p>
          <a:p>
            <a:pPr algn="ctr"/>
            <a:endParaRPr lang="en-US" sz="3200" dirty="0">
              <a:latin typeface="Arial Black" panose="020B0A04020102020204" pitchFamily="34" charset="0"/>
            </a:endParaRPr>
          </a:p>
          <a:p>
            <a:pPr algn="ctr"/>
            <a:endParaRPr lang="en-US" sz="3200" dirty="0">
              <a:latin typeface="Arial Black" panose="020B0A0402010202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8A80-CAD0-0062-A63B-E34D3AB75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057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99FF"/>
                </a:solidFill>
                <a:latin typeface="Arial Black" panose="020B0A04020102020204" pitchFamily="34" charset="0"/>
              </a:rPr>
              <a:t>“</a:t>
            </a:r>
            <a:r>
              <a:rPr lang="en-US" dirty="0">
                <a:latin typeface="Arial Black" panose="020B0A04020102020204" pitchFamily="34" charset="0"/>
              </a:rPr>
              <a:t>THE</a:t>
            </a:r>
            <a:r>
              <a:rPr lang="en-US" dirty="0">
                <a:solidFill>
                  <a:srgbClr val="FF99FF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NEW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rial Black" panose="020B0A04020102020204" pitchFamily="34" charset="0"/>
              </a:rPr>
              <a:t> 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NORMAL</a:t>
            </a:r>
            <a:r>
              <a:rPr lang="en-US" dirty="0">
                <a:solidFill>
                  <a:srgbClr val="FF99FF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1D13F-1724-E66C-B8D7-60418BEA6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uperman | Creators, Story, Logo, Movies, Actors, &amp; Facts | Britannica">
            <a:extLst>
              <a:ext uri="{FF2B5EF4-FFF2-40B4-BE49-F238E27FC236}">
                <a16:creationId xmlns:a16="http://schemas.microsoft.com/office/drawing/2014/main" id="{6C53E688-D085-83AE-26AC-E888A7AD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8" y="2672696"/>
            <a:ext cx="6050960" cy="40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C Comics Wonder Woman Statue - Queen Studios (Official)">
            <a:extLst>
              <a:ext uri="{FF2B5EF4-FFF2-40B4-BE49-F238E27FC236}">
                <a16:creationId xmlns:a16="http://schemas.microsoft.com/office/drawing/2014/main" id="{9038AE2B-D853-F30A-0A39-A7E2F193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94" y="1910223"/>
            <a:ext cx="3567953" cy="47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08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39F1-18D6-FE7E-785A-D97414950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38443" y="-7224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ooper Black" panose="0208090404030B020404" pitchFamily="18" charset="0"/>
              </a:rPr>
              <a:t>THE SEXUAL REVOLUTION</a:t>
            </a:r>
          </a:p>
        </p:txBody>
      </p:sp>
      <p:pic>
        <p:nvPicPr>
          <p:cNvPr id="4098" name="Picture 2" descr="Do you like masculine women? - Quora">
            <a:extLst>
              <a:ext uri="{FF2B5EF4-FFF2-40B4-BE49-F238E27FC236}">
                <a16:creationId xmlns:a16="http://schemas.microsoft.com/office/drawing/2014/main" id="{B39D3E65-1526-DCA2-BAA2-411E349E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2435366"/>
            <a:ext cx="2719294" cy="40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ag non binaire et drag en tous genres">
            <a:extLst>
              <a:ext uri="{FF2B5EF4-FFF2-40B4-BE49-F238E27FC236}">
                <a16:creationId xmlns:a16="http://schemas.microsoft.com/office/drawing/2014/main" id="{11B8DDF9-69A2-F5C3-56E9-0A219678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80" y="3251440"/>
            <a:ext cx="5534581" cy="31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wo transgender individuals standing next to each other">
            <a:extLst>
              <a:ext uri="{FF2B5EF4-FFF2-40B4-BE49-F238E27FC236}">
                <a16:creationId xmlns:a16="http://schemas.microsoft.com/office/drawing/2014/main" id="{0E0239DA-FB57-3E8F-BABA-5357E425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99" y="494346"/>
            <a:ext cx="43032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829C-8250-5E9A-F608-ED40EE976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29" y="-394447"/>
            <a:ext cx="11056470" cy="7252447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Deut. 22:5 </a:t>
            </a:r>
            <a:r>
              <a:rPr lang="en-US" dirty="0">
                <a:latin typeface="Arial Black" panose="020B0A04020102020204" pitchFamily="34" charset="0"/>
              </a:rPr>
              <a:t>The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woman</a:t>
            </a:r>
            <a:r>
              <a:rPr lang="en-US" dirty="0">
                <a:latin typeface="Arial Black" panose="020B0A04020102020204" pitchFamily="34" charset="0"/>
              </a:rPr>
              <a:t> shall not wear that which </a:t>
            </a:r>
            <a:r>
              <a:rPr lang="en-US" dirty="0" err="1">
                <a:latin typeface="Arial Black" panose="020B0A04020102020204" pitchFamily="34" charset="0"/>
              </a:rPr>
              <a:t>pertaineth</a:t>
            </a:r>
            <a:r>
              <a:rPr lang="en-US" dirty="0">
                <a:latin typeface="Arial Black" panose="020B0A04020102020204" pitchFamily="34" charset="0"/>
              </a:rPr>
              <a:t> unto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man</a:t>
            </a:r>
            <a:r>
              <a:rPr lang="en-US" dirty="0">
                <a:latin typeface="Arial Black" panose="020B0A04020102020204" pitchFamily="34" charset="0"/>
              </a:rPr>
              <a:t>, neither shall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man</a:t>
            </a:r>
            <a:r>
              <a:rPr lang="en-US" dirty="0">
                <a:latin typeface="Arial Black" panose="020B0A04020102020204" pitchFamily="34" charset="0"/>
              </a:rPr>
              <a:t> put on a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woman's garment</a:t>
            </a:r>
            <a:r>
              <a:rPr lang="en-US" dirty="0">
                <a:latin typeface="Arial Black" panose="020B0A04020102020204" pitchFamily="34" charset="0"/>
              </a:rPr>
              <a:t>: for all that do so are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Arial Black" panose="020B0A04020102020204" pitchFamily="34" charset="0"/>
              </a:rPr>
              <a:t>abomination </a:t>
            </a:r>
            <a:r>
              <a:rPr lang="en-US" dirty="0">
                <a:latin typeface="Arial Black" panose="020B0A04020102020204" pitchFamily="34" charset="0"/>
              </a:rPr>
              <a:t>unto the LORD thy God.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4400" i="1" dirty="0">
                <a:solidFill>
                  <a:srgbClr val="C00000"/>
                </a:solidFill>
                <a:latin typeface="Arial Black" panose="020B0A04020102020204" pitchFamily="34" charset="0"/>
              </a:rPr>
              <a:t>“…male &amp; female created He them”</a:t>
            </a:r>
            <a:br>
              <a:rPr lang="en-US" sz="44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400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5413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83ED-AF46-449A-3341-F94579BAF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51331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Lev. 19:28 </a:t>
            </a:r>
            <a:r>
              <a:rPr lang="en-US" dirty="0">
                <a:latin typeface="Arial Black" panose="020B0A04020102020204" pitchFamily="34" charset="0"/>
              </a:rPr>
              <a:t>Ye shall not make any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cuttings in your flesh</a:t>
            </a:r>
            <a:r>
              <a:rPr lang="en-US" dirty="0">
                <a:latin typeface="Arial Black" panose="020B0A04020102020204" pitchFamily="34" charset="0"/>
              </a:rPr>
              <a:t> for the dead, nor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print any marks upon you</a:t>
            </a:r>
            <a:r>
              <a:rPr lang="en-US" dirty="0">
                <a:latin typeface="Arial Black" panose="020B0A04020102020204" pitchFamily="34" charset="0"/>
              </a:rPr>
              <a:t>: I am the LORD.</a:t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418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3DA5-576E-37BC-403A-54235968E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957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Problems in Submission</a:t>
            </a:r>
            <a:r>
              <a:rPr lang="en-US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095A-B47D-3A15-A9CA-E9BDA18A4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2787"/>
            <a:ext cx="9144000" cy="407595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Does the wife make decisions?  </a:t>
            </a:r>
          </a:p>
          <a:p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OF COURSE</a:t>
            </a:r>
            <a:r>
              <a:rPr lang="en-US" sz="3200" dirty="0">
                <a:latin typeface="Arial Black" panose="020B0A04020102020204" pitchFamily="34" charset="0"/>
              </a:rPr>
              <a:t>!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Does the wife have a say in her husband’s decisions?  </a:t>
            </a:r>
          </a:p>
          <a:p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OF COURSE</a:t>
            </a:r>
            <a:r>
              <a:rPr lang="en-US" sz="3200" dirty="0">
                <a:latin typeface="Arial Black" panose="020B0A04020102020204" pitchFamily="34" charset="0"/>
              </a:rPr>
              <a:t>!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Does a wife have freedom in her Christian home?  </a:t>
            </a:r>
          </a:p>
          <a:p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OF COURSE</a:t>
            </a:r>
            <a:r>
              <a:rPr lang="en-US" sz="3200" dirty="0">
                <a:latin typeface="Arial Black" panose="020B0A04020102020204" pitchFamily="34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1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49B8-E90C-A7E4-8032-FDC13420B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475661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Eph. 5:33 </a:t>
            </a:r>
            <a:r>
              <a:rPr lang="en-US" dirty="0">
                <a:latin typeface="Arial Black" panose="020B0A04020102020204" pitchFamily="34" charset="0"/>
              </a:rPr>
              <a:t>Nevertheless let every one of you in particular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so love his wife even as himself</a:t>
            </a:r>
            <a:r>
              <a:rPr lang="en-US" dirty="0">
                <a:latin typeface="Arial Black" panose="020B0A04020102020204" pitchFamily="34" charset="0"/>
              </a:rPr>
              <a:t>; and the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wife</a:t>
            </a:r>
            <a:r>
              <a:rPr lang="en-US" dirty="0">
                <a:latin typeface="Arial Black" panose="020B0A04020102020204" pitchFamily="34" charset="0"/>
              </a:rPr>
              <a:t> see that she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reverence her husband</a:t>
            </a:r>
            <a:r>
              <a:rPr lang="en-US" dirty="0">
                <a:latin typeface="Arial Black" panose="020B0A04020102020204" pitchFamily="34" charset="0"/>
              </a:rPr>
              <a:t>.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53791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E49E-7F1D-8B5D-9A2E-4185BE81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212" y="-180508"/>
            <a:ext cx="9144000" cy="2387600"/>
          </a:xfrm>
        </p:spPr>
        <p:txBody>
          <a:bodyPr/>
          <a:lstStyle/>
          <a:p>
            <a:r>
              <a:rPr lang="en-US" u="sng" dirty="0">
                <a:latin typeface="Cooper Black" panose="0208090404030B020404" pitchFamily="18" charset="0"/>
              </a:rPr>
              <a:t>Types of </a:t>
            </a:r>
            <a:r>
              <a:rPr lang="en-US" u="sng" dirty="0" err="1">
                <a:solidFill>
                  <a:srgbClr val="C00000"/>
                </a:solidFill>
                <a:latin typeface="Cooper Black" panose="0208090404030B020404" pitchFamily="18" charset="0"/>
              </a:rPr>
              <a:t>unsubmissive</a:t>
            </a:r>
            <a:r>
              <a:rPr lang="en-US" u="sng" dirty="0">
                <a:solidFill>
                  <a:srgbClr val="C00000"/>
                </a:solidFill>
                <a:latin typeface="Cooper Black" panose="0208090404030B020404" pitchFamily="18" charset="0"/>
              </a:rPr>
              <a:t> wives</a:t>
            </a:r>
            <a:r>
              <a:rPr lang="en-US" u="sng" dirty="0">
                <a:latin typeface="Cooper Black" panose="0208090404030B020404" pitchFamily="18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7EE04-AE33-FEFB-5219-B86C2B1F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4611"/>
            <a:ext cx="9144000" cy="3932517"/>
          </a:xfrm>
        </p:spPr>
        <p:txBody>
          <a:bodyPr>
            <a:normAutofit fontScale="77500" lnSpcReduction="20000"/>
          </a:bodyPr>
          <a:lstStyle/>
          <a:p>
            <a:r>
              <a:rPr lang="en-US" sz="65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TANTRUM TILLY</a:t>
            </a:r>
          </a:p>
          <a:p>
            <a:r>
              <a:rPr lang="en-US" sz="6500" i="1" dirty="0">
                <a:solidFill>
                  <a:srgbClr val="FF0000"/>
                </a:solidFill>
                <a:latin typeface="Arial Black" panose="020B0A04020102020204" pitchFamily="34" charset="0"/>
              </a:rPr>
              <a:t>JEALOUS JILL</a:t>
            </a:r>
          </a:p>
          <a:p>
            <a:r>
              <a:rPr lang="en-US" sz="650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GOSSIPPING GERTRUDE</a:t>
            </a:r>
          </a:p>
          <a:p>
            <a:r>
              <a:rPr lang="en-US" sz="65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DOMINEERING DORA</a:t>
            </a:r>
          </a:p>
          <a:p>
            <a:r>
              <a:rPr lang="en-US" sz="6500" i="1" dirty="0">
                <a:latin typeface="Arial Black" panose="020B0A04020102020204" pitchFamily="34" charset="0"/>
              </a:rPr>
              <a:t>RETREAD RUTH</a:t>
            </a:r>
          </a:p>
          <a:p>
            <a:r>
              <a:rPr lang="en-US" sz="65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SILENT SARA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4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art Border Images – Browse 272,423 Stock Photos, Vectors, and Video |  Adobe Stock">
            <a:extLst>
              <a:ext uri="{FF2B5EF4-FFF2-40B4-BE49-F238E27FC236}">
                <a16:creationId xmlns:a16="http://schemas.microsoft.com/office/drawing/2014/main" id="{6732B06E-F737-A0D7-D163-3B9CA964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-765811"/>
            <a:ext cx="12254865" cy="7583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5E1FDB-A552-0BED-576C-C946EF331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4" y="1568133"/>
            <a:ext cx="9144000" cy="2387600"/>
          </a:xfrm>
        </p:spPr>
        <p:txBody>
          <a:bodyPr>
            <a:normAutofit/>
          </a:bodyPr>
          <a:lstStyle/>
          <a:p>
            <a:pPr>
              <a:tabLst>
                <a:tab pos="628650" algn="l"/>
              </a:tabLst>
            </a:pPr>
            <a:r>
              <a:rPr lang="en-US" sz="8800" dirty="0">
                <a:solidFill>
                  <a:srgbClr val="C00000"/>
                </a:solidFill>
                <a:latin typeface="Cooper Black" panose="0208090404030B020404" pitchFamily="18" charset="0"/>
              </a:rPr>
              <a:t>SWEETNESS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AFC9E-6149-CBC4-3CE6-78A7B697D8F1}"/>
              </a:ext>
            </a:extLst>
          </p:cNvPr>
          <p:cNvSpPr txBox="1"/>
          <p:nvPr/>
        </p:nvSpPr>
        <p:spPr>
          <a:xfrm>
            <a:off x="3629026" y="1650604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Cooper Black" panose="0208090404030B020404" pitchFamily="18" charset="0"/>
              </a:rPr>
              <a:t>SUBMISSION</a:t>
            </a:r>
          </a:p>
        </p:txBody>
      </p:sp>
      <p:pic>
        <p:nvPicPr>
          <p:cNvPr id="5124" name="Picture 4" descr="FileX marksvg Wikimedia Commons — PNG Share - Your Source for High  Quality PNG images, Transparent images, &amp; Cliparts, Free Unlimited Downloads">
            <a:extLst>
              <a:ext uri="{FF2B5EF4-FFF2-40B4-BE49-F238E27FC236}">
                <a16:creationId xmlns:a16="http://schemas.microsoft.com/office/drawing/2014/main" id="{F64D3062-769F-CE5A-FBD6-545EDBEC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85" y="1532196"/>
            <a:ext cx="1015127" cy="11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72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77ECA-1524-DA45-1D42-1AEF4D53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Cooper Black" panose="0208090404030B020404" pitchFamily="18" charset="0"/>
              </a:rPr>
              <a:t>A TRULY HAPPY, BALANCED, &amp; SUCCESSFUL CHRISTIAN MARRIAGE…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89F4-2674-7D35-E557-8C21E38BE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86" y="1834119"/>
            <a:ext cx="9481136" cy="48697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7030A0"/>
                </a:solidFill>
                <a:latin typeface="Arial Black" panose="020B0A04020102020204" pitchFamily="34" charset="0"/>
              </a:rPr>
              <a:t>BORN AGAIN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LOVE ONE ANOTHER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“MAKE IT WORK”</a:t>
            </a:r>
          </a:p>
          <a:p>
            <a:pPr marL="0" indent="0"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 Black" panose="020B0A04020102020204" pitchFamily="34" charset="0"/>
              </a:rPr>
              <a:t>SURRENDERED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BELIEVE</a:t>
            </a:r>
          </a:p>
          <a:p>
            <a:pPr marL="0" indent="0">
              <a:buNone/>
            </a:pP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Website: 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pastorpaulfedena.weebly.com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026" name="Picture 2" descr="Justice Balance Images - Free Download on Freepik">
            <a:extLst>
              <a:ext uri="{FF2B5EF4-FFF2-40B4-BE49-F238E27FC236}">
                <a16:creationId xmlns:a16="http://schemas.microsoft.com/office/drawing/2014/main" id="{5987AA46-2CBB-3AAD-412B-B4F5C636A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2576" b="-1"/>
          <a:stretch/>
        </p:blipFill>
        <p:spPr bwMode="auto">
          <a:xfrm>
            <a:off x="5829295" y="1834119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Column: Why you should never use timeouts on your kids | PBS NewsHour">
            <a:extLst>
              <a:ext uri="{FF2B5EF4-FFF2-40B4-BE49-F238E27FC236}">
                <a16:creationId xmlns:a16="http://schemas.microsoft.com/office/drawing/2014/main" id="{D8955754-9D09-D825-7136-BDF570F1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10" y="3863808"/>
            <a:ext cx="2806373" cy="1871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oney Images - Free Download on Freepik">
            <a:extLst>
              <a:ext uri="{FF2B5EF4-FFF2-40B4-BE49-F238E27FC236}">
                <a16:creationId xmlns:a16="http://schemas.microsoft.com/office/drawing/2014/main" id="{AD41397F-E4A0-89DA-76AD-7C3C9FCC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67" y="3210878"/>
            <a:ext cx="1457325" cy="1457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ADF85-4918-3E92-432C-97229610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0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SEMINAR SUBJECTS: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91EB5-72DD-9C1E-CE49-666A48EFD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4601"/>
            <a:ext cx="9144000" cy="389191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SUBMISSION</a:t>
            </a:r>
          </a:p>
          <a:p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SWEETNESS</a:t>
            </a:r>
          </a:p>
          <a:p>
            <a:r>
              <a:rPr lang="en-US" sz="4000" dirty="0">
                <a:solidFill>
                  <a:srgbClr val="00B050"/>
                </a:solidFill>
                <a:latin typeface="Arial Black" panose="020B0A04020102020204" pitchFamily="34" charset="0"/>
              </a:rPr>
              <a:t>$HEKELS</a:t>
            </a:r>
          </a:p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SWITCHES</a:t>
            </a:r>
          </a:p>
          <a:p>
            <a:r>
              <a:rPr lang="en-US" sz="4000" dirty="0">
                <a:solidFill>
                  <a:srgbClr val="7030A0"/>
                </a:solidFill>
                <a:latin typeface="Arial Black" panose="020B0A04020102020204" pitchFamily="34" charset="0"/>
              </a:rPr>
              <a:t>SPIRITUALITY</a:t>
            </a:r>
          </a:p>
          <a:p>
            <a:endParaRPr lang="en-US" dirty="0"/>
          </a:p>
        </p:txBody>
      </p:sp>
      <p:pic>
        <p:nvPicPr>
          <p:cNvPr id="6150" name="Picture 6" descr="Will There Be Marriage in Heaven?">
            <a:extLst>
              <a:ext uri="{FF2B5EF4-FFF2-40B4-BE49-F238E27FC236}">
                <a16:creationId xmlns:a16="http://schemas.microsoft.com/office/drawing/2014/main" id="{3EED24E2-7B4F-E05F-69B0-EB8B5760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67" y="2291715"/>
            <a:ext cx="2444622" cy="127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ible on table with pages folded into heart shape. The symbol of Christ.  Generative AI. ilustración de Stock | Adobe Stock">
            <a:extLst>
              <a:ext uri="{FF2B5EF4-FFF2-40B4-BE49-F238E27FC236}">
                <a16:creationId xmlns:a16="http://schemas.microsoft.com/office/drawing/2014/main" id="{6406B8DE-A4F4-BACF-9ADB-DE2A4539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6" y="4539615"/>
            <a:ext cx="2028824" cy="1352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Wait, Are You A Hopeless Romantic? | Femina.in">
            <a:extLst>
              <a:ext uri="{FF2B5EF4-FFF2-40B4-BE49-F238E27FC236}">
                <a16:creationId xmlns:a16="http://schemas.microsoft.com/office/drawing/2014/main" id="{DBDC8D20-3ED7-04E4-9C00-199F77678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2636884"/>
            <a:ext cx="1957208" cy="1467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6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ED19-55F6-7006-165E-E237EAEF4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540" y="-564731"/>
            <a:ext cx="9144000" cy="1914309"/>
          </a:xfrm>
        </p:spPr>
        <p:txBody>
          <a:bodyPr/>
          <a:lstStyle/>
          <a:p>
            <a:r>
              <a:rPr lang="en-US" sz="4800" b="1" dirty="0">
                <a:latin typeface="Cooper Black"/>
              </a:rPr>
              <a:t>SUBJECT: </a:t>
            </a:r>
            <a:r>
              <a:rPr lang="en-US" sz="4800" b="1" dirty="0">
                <a:solidFill>
                  <a:srgbClr val="C00000"/>
                </a:solidFill>
                <a:latin typeface="Cooper Black"/>
              </a:rPr>
              <a:t>SUBMISSION</a:t>
            </a:r>
            <a:endParaRPr lang="en-US" sz="4800" b="1" dirty="0">
              <a:solidFill>
                <a:srgbClr val="C00000"/>
              </a:solidFill>
              <a:latin typeface="Cooper Black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B5680-EC38-34E3-35A6-3D02DFB50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138" y="1434465"/>
            <a:ext cx="10866781" cy="554037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200" dirty="0">
                <a:highlight>
                  <a:srgbClr val="FFFF00"/>
                </a:highlight>
                <a:latin typeface="Arial Black"/>
              </a:rPr>
              <a:t>Eph 5:21,22</a:t>
            </a:r>
            <a:r>
              <a:rPr lang="en-US" sz="3200" dirty="0">
                <a:latin typeface="Arial Black"/>
              </a:rPr>
              <a:t>  </a:t>
            </a:r>
            <a:r>
              <a:rPr lang="en-US" sz="3200" i="1" u="sng" dirty="0">
                <a:latin typeface="Arial Black"/>
              </a:rPr>
              <a:t>Submitting yourselves one to another</a:t>
            </a:r>
            <a:r>
              <a:rPr lang="en-US" sz="3200" i="1" dirty="0">
                <a:latin typeface="Arial Black"/>
              </a:rPr>
              <a:t> in the fear of God.  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3200" i="1" dirty="0">
                <a:solidFill>
                  <a:srgbClr val="C00000"/>
                </a:solidFill>
                <a:latin typeface="Arial Black"/>
              </a:rPr>
              <a:t>Wives, submit yourselves</a:t>
            </a:r>
            <a:r>
              <a:rPr lang="en-US" sz="3200" i="1" dirty="0">
                <a:latin typeface="Arial Black"/>
              </a:rPr>
              <a:t> unto your own husbands, as unto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sz="3200" i="1" dirty="0">
                <a:latin typeface="Arial Black"/>
              </a:rPr>
              <a:t> the Lord. </a:t>
            </a:r>
            <a:endParaRPr lang="en-US" dirty="0">
              <a:cs typeface="Calibri"/>
            </a:endParaRPr>
          </a:p>
          <a:p>
            <a:endParaRPr lang="en-US" sz="3200" i="1" dirty="0">
              <a:highlight>
                <a:srgbClr val="FFFF00"/>
              </a:highlight>
              <a:latin typeface="Arial Black"/>
            </a:endParaRPr>
          </a:p>
          <a:p>
            <a:r>
              <a:rPr lang="en-US" sz="3200" i="1" dirty="0">
                <a:highlight>
                  <a:srgbClr val="FFFF00"/>
                </a:highlight>
                <a:latin typeface="Arial Black"/>
              </a:rPr>
              <a:t>Col 3:18</a:t>
            </a:r>
            <a:r>
              <a:rPr lang="en-US" sz="3200" i="1" dirty="0">
                <a:latin typeface="Arial Black"/>
              </a:rPr>
              <a:t>  </a:t>
            </a:r>
            <a:r>
              <a:rPr lang="en-US" sz="3200" i="1" dirty="0">
                <a:solidFill>
                  <a:srgbClr val="C00000"/>
                </a:solidFill>
                <a:latin typeface="Arial Black"/>
              </a:rPr>
              <a:t>Wives, submit yourselves unto your own husbands,</a:t>
            </a:r>
            <a:r>
              <a:rPr lang="en-US" sz="3200" i="1" dirty="0">
                <a:latin typeface="Arial Black"/>
              </a:rPr>
              <a:t> as it is fit 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sz="3200" i="1" dirty="0">
                <a:latin typeface="Arial Black"/>
              </a:rPr>
              <a:t>in the Lord.</a:t>
            </a:r>
            <a:endParaRPr lang="en-US" dirty="0">
              <a:cs typeface="Calibri"/>
            </a:endParaRPr>
          </a:p>
          <a:p>
            <a:endParaRPr lang="en-US" sz="3200" i="1" dirty="0">
              <a:latin typeface="Arial Black"/>
            </a:endParaRPr>
          </a:p>
          <a:p>
            <a:r>
              <a:rPr lang="en-US" sz="3200" i="1" dirty="0">
                <a:highlight>
                  <a:srgbClr val="FFFF00"/>
                </a:highlight>
                <a:latin typeface="Arial Black"/>
              </a:rPr>
              <a:t>1Peter 3:1</a:t>
            </a:r>
            <a:r>
              <a:rPr lang="en-US" sz="3200" i="1" dirty="0">
                <a:latin typeface="Arial Black"/>
              </a:rPr>
              <a:t>  Likewise, ye </a:t>
            </a:r>
            <a:r>
              <a:rPr lang="en-US" sz="3200" i="1" dirty="0">
                <a:solidFill>
                  <a:srgbClr val="C00000"/>
                </a:solidFill>
                <a:latin typeface="Arial Black"/>
              </a:rPr>
              <a:t>wives, be in subjection to your own</a:t>
            </a:r>
          </a:p>
          <a:p>
            <a:r>
              <a:rPr lang="en-US" sz="3200" i="1" dirty="0">
                <a:solidFill>
                  <a:srgbClr val="C00000"/>
                </a:solidFill>
                <a:latin typeface="Arial Black"/>
              </a:rPr>
              <a:t> husbands; </a:t>
            </a:r>
            <a:r>
              <a:rPr lang="en-US" sz="3200" i="1" dirty="0">
                <a:latin typeface="Arial Black"/>
              </a:rPr>
              <a:t>that, if any obey not the word, they also may without the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sz="3200" i="1" dirty="0">
                <a:latin typeface="Arial Black"/>
              </a:rPr>
              <a:t> word be won by the conversation of the wives</a:t>
            </a:r>
            <a:endParaRPr lang="en-US" dirty="0">
              <a:cs typeface="Calibri"/>
            </a:endParaRPr>
          </a:p>
          <a:p>
            <a:endParaRPr lang="en-US" sz="3200" i="1" dirty="0">
              <a:latin typeface="Arial Black"/>
            </a:endParaRPr>
          </a:p>
          <a:p>
            <a:endParaRPr lang="en-US" sz="3200" dirty="0">
              <a:solidFill>
                <a:srgbClr val="000000"/>
              </a:solidFill>
              <a:latin typeface="Arial Black"/>
            </a:endParaRPr>
          </a:p>
          <a:p>
            <a:r>
              <a:rPr lang="en-US" sz="3600" dirty="0">
                <a:solidFill>
                  <a:srgbClr val="C00000"/>
                </a:solidFill>
                <a:latin typeface="Arial Black"/>
              </a:rPr>
              <a:t>POSITIONAL (RANK), NOT PERSONAL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“male and female 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cr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  <a:latin typeface="Arial Black"/>
              </a:rPr>
              <a:t>eated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He them”</a:t>
            </a:r>
            <a:br>
              <a:rPr lang="en-US" sz="3600" i="1" dirty="0">
                <a:latin typeface="Arial Black"/>
              </a:rPr>
            </a:br>
            <a:br>
              <a:rPr lang="en-US" sz="3600" dirty="0"/>
            </a:br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481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91845-9C31-99C1-3CE8-8F734540FBC8}"/>
              </a:ext>
            </a:extLst>
          </p:cNvPr>
          <p:cNvSpPr txBox="1"/>
          <p:nvPr/>
        </p:nvSpPr>
        <p:spPr>
          <a:xfrm>
            <a:off x="444569" y="421659"/>
            <a:ext cx="1119508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Eph 5:21-26</a:t>
            </a:r>
          </a:p>
          <a:p>
            <a:pPr algn="just"/>
            <a:r>
              <a:rPr lang="en-US" sz="3200" dirty="0">
                <a:latin typeface="Arial Black" panose="020B0A04020102020204" pitchFamily="34" charset="0"/>
              </a:rPr>
              <a:t> Submitting yourselves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one to another </a:t>
            </a:r>
            <a:r>
              <a:rPr lang="en-US" sz="3200" dirty="0">
                <a:latin typeface="Arial Black" panose="020B0A04020102020204" pitchFamily="34" charset="0"/>
              </a:rPr>
              <a:t>in the fear of God.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Wives</a:t>
            </a:r>
            <a:r>
              <a:rPr lang="en-US" sz="3200" dirty="0">
                <a:latin typeface="Arial Black" panose="020B0A04020102020204" pitchFamily="34" charset="0"/>
              </a:rPr>
              <a:t>, submit yourselves unto your own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husbands</a:t>
            </a:r>
            <a:r>
              <a:rPr lang="en-US" sz="3200" dirty="0">
                <a:latin typeface="Arial Black" panose="020B0A04020102020204" pitchFamily="34" charset="0"/>
              </a:rPr>
              <a:t>, as unto the Lord.   For the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husband</a:t>
            </a:r>
            <a:r>
              <a:rPr lang="en-US" sz="3200" dirty="0">
                <a:latin typeface="Arial Black" panose="020B0A04020102020204" pitchFamily="34" charset="0"/>
              </a:rPr>
              <a:t> is the head of the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wife</a:t>
            </a:r>
            <a:r>
              <a:rPr lang="en-US" sz="3200" dirty="0">
                <a:latin typeface="Arial Black" panose="020B0A04020102020204" pitchFamily="34" charset="0"/>
              </a:rPr>
              <a:t>, even as Christ is the head of the church: and he is the </a:t>
            </a:r>
            <a:r>
              <a:rPr lang="en-US" sz="3200" dirty="0" err="1">
                <a:latin typeface="Arial Black" panose="020B0A04020102020204" pitchFamily="34" charset="0"/>
              </a:rPr>
              <a:t>saviour</a:t>
            </a:r>
            <a:r>
              <a:rPr lang="en-US" sz="3200" dirty="0">
                <a:latin typeface="Arial Black" panose="020B0A04020102020204" pitchFamily="34" charset="0"/>
              </a:rPr>
              <a:t> of the body.  </a:t>
            </a:r>
            <a:r>
              <a:rPr lang="en-US" sz="3200" u="sng" dirty="0">
                <a:latin typeface="Arial Black" panose="020B0A04020102020204" pitchFamily="34" charset="0"/>
              </a:rPr>
              <a:t>Therefore as the church is subject unto Christ</a:t>
            </a:r>
            <a:r>
              <a:rPr lang="en-US" sz="3200" dirty="0">
                <a:latin typeface="Arial Black" panose="020B0A04020102020204" pitchFamily="34" charset="0"/>
              </a:rPr>
              <a:t>, so let the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wives </a:t>
            </a:r>
            <a:r>
              <a:rPr lang="en-US" sz="3200" dirty="0">
                <a:latin typeface="Arial Black" panose="020B0A04020102020204" pitchFamily="34" charset="0"/>
              </a:rPr>
              <a:t>be to their own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husbands</a:t>
            </a:r>
            <a:r>
              <a:rPr lang="en-US" sz="3200" dirty="0">
                <a:latin typeface="Arial Black" panose="020B0A04020102020204" pitchFamily="34" charset="0"/>
              </a:rPr>
              <a:t> in every thing.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Husbands</a:t>
            </a:r>
            <a:r>
              <a:rPr lang="en-US" sz="3200" dirty="0">
                <a:latin typeface="Arial Black" panose="020B0A04020102020204" pitchFamily="34" charset="0"/>
              </a:rPr>
              <a:t>, love your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wives</a:t>
            </a:r>
            <a:r>
              <a:rPr lang="en-US" sz="3200" dirty="0">
                <a:latin typeface="Arial Black" panose="020B0A04020102020204" pitchFamily="34" charset="0"/>
              </a:rPr>
              <a:t>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even as Christ also loved the church, and gave himself for it… </a:t>
            </a:r>
          </a:p>
        </p:txBody>
      </p:sp>
    </p:spTree>
    <p:extLst>
      <p:ext uri="{BB962C8B-B14F-4D97-AF65-F5344CB8AC3E}">
        <p14:creationId xmlns:p14="http://schemas.microsoft.com/office/powerpoint/2010/main" val="353455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9879-543C-524C-6E3D-717D5585B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70" y="854392"/>
            <a:ext cx="11224260" cy="5149215"/>
          </a:xfrm>
        </p:spPr>
        <p:txBody>
          <a:bodyPr>
            <a:noAutofit/>
          </a:bodyPr>
          <a:lstStyle/>
          <a:p>
            <a:br>
              <a:rPr lang="en-US" sz="4800" dirty="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en-US" sz="4800" dirty="0"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en-US" sz="4800" dirty="0">
                <a:highlight>
                  <a:srgbClr val="FFFF00"/>
                </a:highlight>
                <a:latin typeface="Arial Black" panose="020B0A04020102020204" pitchFamily="34" charset="0"/>
              </a:rPr>
              <a:t>1Co 11:14 </a:t>
            </a:r>
            <a:r>
              <a:rPr lang="en-US" sz="4800" dirty="0">
                <a:latin typeface="Arial Black" panose="020B0A04020102020204" pitchFamily="34" charset="0"/>
              </a:rPr>
              <a:t>Doth not even nature itself teach you, that, if 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 man </a:t>
            </a:r>
            <a:r>
              <a:rPr lang="en-US" sz="4800" dirty="0">
                <a:latin typeface="Arial Black" panose="020B0A04020102020204" pitchFamily="34" charset="0"/>
              </a:rPr>
              <a:t>have </a:t>
            </a:r>
            <a:r>
              <a:rPr lang="en-US" sz="4800" i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long hair</a:t>
            </a:r>
            <a:r>
              <a:rPr lang="en-US" sz="4800" dirty="0">
                <a:latin typeface="Arial Black" panose="020B0A04020102020204" pitchFamily="34" charset="0"/>
              </a:rPr>
              <a:t>, it is a </a:t>
            </a:r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shame</a:t>
            </a:r>
            <a:r>
              <a:rPr lang="en-US" sz="4800" dirty="0">
                <a:latin typeface="Arial Black" panose="020B0A04020102020204" pitchFamily="34" charset="0"/>
              </a:rPr>
              <a:t> unto him?   </a:t>
            </a:r>
            <a:r>
              <a:rPr lang="en-US" sz="4800" dirty="0">
                <a:highlight>
                  <a:srgbClr val="FFFF00"/>
                </a:highlight>
                <a:latin typeface="Arial Black" panose="020B0A04020102020204" pitchFamily="34" charset="0"/>
              </a:rPr>
              <a:t>15</a:t>
            </a:r>
            <a:r>
              <a:rPr lang="en-US" sz="4800" dirty="0">
                <a:latin typeface="Arial Black" panose="020B0A04020102020204" pitchFamily="34" charset="0"/>
              </a:rPr>
              <a:t> But if a </a:t>
            </a:r>
            <a:r>
              <a:rPr lang="en-US" sz="4800" i="1" dirty="0">
                <a:solidFill>
                  <a:srgbClr val="FF66CC"/>
                </a:solidFill>
                <a:latin typeface="Arial Black" panose="020B0A04020102020204" pitchFamily="34" charset="0"/>
              </a:rPr>
              <a:t>woman</a:t>
            </a:r>
            <a:r>
              <a:rPr lang="en-US" sz="4800" dirty="0">
                <a:solidFill>
                  <a:srgbClr val="FF66CC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>
                <a:latin typeface="Arial Black" panose="020B0A04020102020204" pitchFamily="34" charset="0"/>
              </a:rPr>
              <a:t>have</a:t>
            </a:r>
            <a:r>
              <a:rPr lang="en-US" sz="4800" i="1" dirty="0">
                <a:latin typeface="Arial Black" panose="020B0A04020102020204" pitchFamily="34" charset="0"/>
              </a:rPr>
              <a:t> </a:t>
            </a:r>
            <a:r>
              <a:rPr lang="en-US" sz="4800" i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long hair</a:t>
            </a:r>
            <a:r>
              <a:rPr lang="en-US" sz="4800" dirty="0">
                <a:latin typeface="Arial Black" panose="020B0A04020102020204" pitchFamily="34" charset="0"/>
              </a:rPr>
              <a:t>, it is a </a:t>
            </a:r>
            <a:r>
              <a:rPr lang="en-US" sz="4800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glory</a:t>
            </a:r>
            <a:r>
              <a:rPr lang="en-US" sz="4800" dirty="0">
                <a:latin typeface="Arial Black" panose="020B0A04020102020204" pitchFamily="34" charset="0"/>
              </a:rPr>
              <a:t> to her:  for her hair is given her for a covering. 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64F8B-31B0-A5E9-BB18-FBE4C9B5AFB5}"/>
              </a:ext>
            </a:extLst>
          </p:cNvPr>
          <p:cNvSpPr txBox="1"/>
          <p:nvPr/>
        </p:nvSpPr>
        <p:spPr>
          <a:xfrm>
            <a:off x="413198" y="121434"/>
            <a:ext cx="1122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Appearance……. “long hair” ……. “glory”</a:t>
            </a:r>
          </a:p>
        </p:txBody>
      </p:sp>
    </p:spTree>
    <p:extLst>
      <p:ext uri="{BB962C8B-B14F-4D97-AF65-F5344CB8AC3E}">
        <p14:creationId xmlns:p14="http://schemas.microsoft.com/office/powerpoint/2010/main" val="210853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460F-51D3-887A-7CAA-8FAA109F0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535" y="1236662"/>
            <a:ext cx="9144000" cy="5392738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Ezek. 44:20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Neither shall 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they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(males in ministry) </a:t>
            </a:r>
            <a:r>
              <a:rPr lang="en-US" dirty="0">
                <a:latin typeface="Arial Black" panose="020B0A04020102020204" pitchFamily="34" charset="0"/>
              </a:rPr>
              <a:t>shave their heads, nor suffer their locks to grow long; they shall only poll their heads.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90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E357-2F35-4488-EA09-3D8C4BD86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833"/>
            <a:ext cx="9144000" cy="95744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WIFE’S APPAREL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54174-7BC9-E42A-9175-B9017962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318" y="1775011"/>
            <a:ext cx="8331200" cy="5082989"/>
          </a:xfrm>
        </p:spPr>
        <p:txBody>
          <a:bodyPr>
            <a:noAutofit/>
          </a:bodyPr>
          <a:lstStyle/>
          <a:p>
            <a:r>
              <a:rPr lang="en-US" sz="5400" dirty="0">
                <a:highlight>
                  <a:srgbClr val="FFFF00"/>
                </a:highlight>
                <a:latin typeface="Arial Black" panose="020B0A04020102020204" pitchFamily="34" charset="0"/>
              </a:rPr>
              <a:t>1Tim. 2:9 </a:t>
            </a:r>
            <a:r>
              <a:rPr lang="en-US" sz="5400" dirty="0">
                <a:latin typeface="Arial Black" panose="020B0A04020102020204" pitchFamily="34" charset="0"/>
              </a:rPr>
              <a:t>In like manner also, that women adorn themselves in </a:t>
            </a:r>
            <a:r>
              <a:rPr lang="en-US" sz="5400" i="1" dirty="0">
                <a:solidFill>
                  <a:srgbClr val="C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modest apparel</a:t>
            </a:r>
            <a:r>
              <a:rPr lang="en-US" sz="5400" dirty="0">
                <a:latin typeface="Arial Black" panose="020B0A04020102020204" pitchFamily="34" charset="0"/>
              </a:rPr>
              <a:t>…</a:t>
            </a:r>
          </a:p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(modest &amp; feminine)</a:t>
            </a:r>
          </a:p>
        </p:txBody>
      </p:sp>
      <p:pic>
        <p:nvPicPr>
          <p:cNvPr id="1026" name="Picture 2" descr="73 Fashion: Conservative and Modest Fashion ideas | modest fashion,  fashion, modest outfits">
            <a:extLst>
              <a:ext uri="{FF2B5EF4-FFF2-40B4-BE49-F238E27FC236}">
                <a16:creationId xmlns:a16="http://schemas.microsoft.com/office/drawing/2014/main" id="{099DC162-EB90-B51A-86D1-B1F20F40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7" y="1775011"/>
            <a:ext cx="3522455" cy="439270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1466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D3D5-EEBA-3C3B-64A7-4924E4B3D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61365"/>
            <a:ext cx="11199906" cy="5880847"/>
          </a:xfrm>
        </p:spPr>
        <p:txBody>
          <a:bodyPr>
            <a:normAutofit/>
          </a:bodyPr>
          <a:lstStyle/>
          <a:p>
            <a:r>
              <a:rPr lang="en-US" sz="5400" dirty="0">
                <a:highlight>
                  <a:srgbClr val="FFFF00"/>
                </a:highlight>
                <a:latin typeface="Arial Black" panose="020B0A04020102020204" pitchFamily="34" charset="0"/>
              </a:rPr>
              <a:t>Isaiah 47:1b-3a </a:t>
            </a:r>
            <a:r>
              <a:rPr lang="en-US" sz="5400" dirty="0">
                <a:latin typeface="Arial Black" panose="020B0A04020102020204" pitchFamily="34" charset="0"/>
              </a:rPr>
              <a:t>…thou shalt no more be called tender and delicate…</a:t>
            </a:r>
            <a:r>
              <a:rPr lang="en-US" sz="5400" i="1" dirty="0">
                <a:solidFill>
                  <a:srgbClr val="C00000"/>
                </a:solidFill>
                <a:latin typeface="Arial Black" panose="020B0A04020102020204" pitchFamily="34" charset="0"/>
              </a:rPr>
              <a:t>make bare the leg</a:t>
            </a:r>
            <a:r>
              <a:rPr lang="en-US" sz="5400" i="1" dirty="0">
                <a:latin typeface="Arial Black" panose="020B0A04020102020204" pitchFamily="34" charset="0"/>
              </a:rPr>
              <a:t>, </a:t>
            </a:r>
            <a:r>
              <a:rPr lang="en-US" sz="5400" i="1" dirty="0">
                <a:solidFill>
                  <a:srgbClr val="C00000"/>
                </a:solidFill>
                <a:latin typeface="Arial Black" panose="020B0A04020102020204" pitchFamily="34" charset="0"/>
              </a:rPr>
              <a:t>uncover the thigh</a:t>
            </a:r>
            <a:r>
              <a:rPr lang="en-US" sz="5400" dirty="0">
                <a:latin typeface="Arial Black" panose="020B0A04020102020204" pitchFamily="34" charset="0"/>
              </a:rPr>
              <a:t>…</a:t>
            </a:r>
            <a:br>
              <a:rPr lang="en-US" sz="5400" dirty="0">
                <a:latin typeface="Arial Black" panose="020B0A04020102020204" pitchFamily="34" charset="0"/>
              </a:rPr>
            </a:br>
            <a:r>
              <a:rPr lang="en-US" sz="5400" dirty="0">
                <a:latin typeface="Arial Black" panose="020B0A04020102020204" pitchFamily="34" charset="0"/>
              </a:rPr>
              <a:t> 3 Thy </a:t>
            </a:r>
            <a:r>
              <a:rPr lang="en-US" sz="5400" i="1" dirty="0">
                <a:solidFill>
                  <a:srgbClr val="C00000"/>
                </a:solidFill>
                <a:latin typeface="Arial Black" panose="020B0A04020102020204" pitchFamily="34" charset="0"/>
              </a:rPr>
              <a:t>nakedness</a:t>
            </a:r>
            <a:r>
              <a:rPr lang="en-US" sz="5400" i="1" dirty="0">
                <a:latin typeface="Arial Black" panose="020B0A04020102020204" pitchFamily="34" charset="0"/>
              </a:rPr>
              <a:t> </a:t>
            </a:r>
            <a:r>
              <a:rPr lang="en-US" sz="5400" dirty="0">
                <a:latin typeface="Arial Black" panose="020B0A04020102020204" pitchFamily="34" charset="0"/>
              </a:rPr>
              <a:t>shall be uncovered, yea, thy </a:t>
            </a:r>
            <a:r>
              <a:rPr lang="en-US" sz="5400" i="1" dirty="0">
                <a:solidFill>
                  <a:srgbClr val="C00000"/>
                </a:solidFill>
                <a:latin typeface="Arial Black" panose="020B0A04020102020204" pitchFamily="34" charset="0"/>
              </a:rPr>
              <a:t>shame </a:t>
            </a:r>
            <a:r>
              <a:rPr lang="en-US" sz="5400" dirty="0">
                <a:latin typeface="Arial Black" panose="020B0A04020102020204" pitchFamily="34" charset="0"/>
              </a:rPr>
              <a:t>shall be seen…</a:t>
            </a:r>
          </a:p>
        </p:txBody>
      </p:sp>
    </p:spTree>
    <p:extLst>
      <p:ext uri="{BB962C8B-B14F-4D97-AF65-F5344CB8AC3E}">
        <p14:creationId xmlns:p14="http://schemas.microsoft.com/office/powerpoint/2010/main" val="207411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35066</TotalTime>
  <Words>628</Words>
  <Application>Microsoft Office PowerPoint</Application>
  <PresentationFormat>Widescreen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Amasis MT Pro Black</vt:lpstr>
      <vt:lpstr>Arial</vt:lpstr>
      <vt:lpstr>Arial Black</vt:lpstr>
      <vt:lpstr>Calibri</vt:lpstr>
      <vt:lpstr>Calibri Light</vt:lpstr>
      <vt:lpstr>Cooper Black</vt:lpstr>
      <vt:lpstr>Office Theme</vt:lpstr>
      <vt:lpstr>“…till death us do part!”</vt:lpstr>
      <vt:lpstr>A TRULY HAPPY, BALANCED, &amp; SUCCESSFUL CHRISTIAN MARRIAGE…</vt:lpstr>
      <vt:lpstr>SEMINAR SUBJECTS:</vt:lpstr>
      <vt:lpstr>SUBJECT: SUBMISSION</vt:lpstr>
      <vt:lpstr>PowerPoint Presentation</vt:lpstr>
      <vt:lpstr>  1Co 11:14 Doth not even nature itself teach you, that, if a man have long hair, it is a shame unto him?   15 But if a woman have long hair, it is a glory to her:  for her hair is given her for a covering. </vt:lpstr>
      <vt:lpstr>Ezek. 44:20  Neither shall they (males in ministry) shave their heads, nor suffer their locks to grow long; they shall only poll their heads.  </vt:lpstr>
      <vt:lpstr>THE WIFE’S APPAREL</vt:lpstr>
      <vt:lpstr>Isaiah 47:1b-3a …thou shalt no more be called tender and delicate…make bare the leg, uncover the thigh…  3 Thy nakedness shall be uncovered, yea, thy shame shall be seen…</vt:lpstr>
      <vt:lpstr>PowerPoint Presentation</vt:lpstr>
      <vt:lpstr>“THE NEW  NORMAL”</vt:lpstr>
      <vt:lpstr>THE SEXUAL REVOLUTION</vt:lpstr>
      <vt:lpstr>Deut. 22:5 The woman shall not wear that which pertaineth unto a man, neither shall a man put on a woman's garment: for all that do so are abomination unto the LORD thy God. “…male &amp; female created He them”  </vt:lpstr>
      <vt:lpstr>Lev. 19:28 Ye shall not make any cuttings in your flesh for the dead, nor print any marks upon you: I am the LORD. </vt:lpstr>
      <vt:lpstr>Problems in Submission?</vt:lpstr>
      <vt:lpstr>Eph. 5:33 Nevertheless let every one of you in particular so love his wife even as himself; and the wife see that she reverence her husband.  </vt:lpstr>
      <vt:lpstr>Types of unsubmissive wives:</vt:lpstr>
      <vt:lpstr>SWEETNESS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“…till death us do part!”</dc:title>
  <dc:creator>Paul Fedena</dc:creator>
  <cp:lastModifiedBy>Paul Fedena</cp:lastModifiedBy>
  <cp:revision>5</cp:revision>
  <dcterms:created xsi:type="dcterms:W3CDTF">2023-07-18T22:15:32Z</dcterms:created>
  <dcterms:modified xsi:type="dcterms:W3CDTF">2023-08-12T21:32:42Z</dcterms:modified>
</cp:coreProperties>
</file>