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6" r:id="rId3"/>
    <p:sldId id="310" r:id="rId4"/>
    <p:sldId id="311" r:id="rId5"/>
    <p:sldId id="312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5" r:id="rId14"/>
    <p:sldId id="313" r:id="rId15"/>
    <p:sldId id="266" r:id="rId16"/>
    <p:sldId id="267" r:id="rId17"/>
    <p:sldId id="268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0" r:id="rId28"/>
    <p:sldId id="281" r:id="rId29"/>
    <p:sldId id="282" r:id="rId30"/>
    <p:sldId id="283" r:id="rId31"/>
    <p:sldId id="284" r:id="rId32"/>
    <p:sldId id="285" r:id="rId33"/>
    <p:sldId id="314" r:id="rId34"/>
    <p:sldId id="315" r:id="rId35"/>
    <p:sldId id="286" r:id="rId36"/>
    <p:sldId id="287" r:id="rId37"/>
    <p:sldId id="317" r:id="rId38"/>
    <p:sldId id="316" r:id="rId39"/>
    <p:sldId id="289" r:id="rId40"/>
    <p:sldId id="290" r:id="rId41"/>
    <p:sldId id="292" r:id="rId42"/>
    <p:sldId id="293" r:id="rId43"/>
    <p:sldId id="296" r:id="rId44"/>
    <p:sldId id="294" r:id="rId45"/>
    <p:sldId id="318" r:id="rId46"/>
    <p:sldId id="295" r:id="rId47"/>
    <p:sldId id="321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6" r:id="rId57"/>
    <p:sldId id="305" r:id="rId58"/>
    <p:sldId id="307" r:id="rId59"/>
    <p:sldId id="308" r:id="rId60"/>
    <p:sldId id="309" r:id="rId61"/>
    <p:sldId id="319" r:id="rId62"/>
    <p:sldId id="320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FF9933"/>
    <a:srgbClr val="FFFFCC"/>
    <a:srgbClr val="00CCFF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61828" autoAdjust="0"/>
  </p:normalViewPr>
  <p:slideViewPr>
    <p:cSldViewPr>
      <p:cViewPr varScale="1">
        <p:scale>
          <a:sx n="73" d="100"/>
          <a:sy n="73" d="100"/>
        </p:scale>
        <p:origin x="-7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68EF-7145-45CF-A62E-F09025D4C0C7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D3AA-A3B8-4C3B-B089-FDEA28821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68EF-7145-45CF-A62E-F09025D4C0C7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D3AA-A3B8-4C3B-B089-FDEA28821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68EF-7145-45CF-A62E-F09025D4C0C7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D3AA-A3B8-4C3B-B089-FDEA28821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68EF-7145-45CF-A62E-F09025D4C0C7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D3AA-A3B8-4C3B-B089-FDEA28821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68EF-7145-45CF-A62E-F09025D4C0C7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D3AA-A3B8-4C3B-B089-FDEA28821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68EF-7145-45CF-A62E-F09025D4C0C7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D3AA-A3B8-4C3B-B089-FDEA28821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68EF-7145-45CF-A62E-F09025D4C0C7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D3AA-A3B8-4C3B-B089-FDEA28821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68EF-7145-45CF-A62E-F09025D4C0C7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D3AA-A3B8-4C3B-B089-FDEA28821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68EF-7145-45CF-A62E-F09025D4C0C7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D3AA-A3B8-4C3B-B089-FDEA28821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68EF-7145-45CF-A62E-F09025D4C0C7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D3AA-A3B8-4C3B-B089-FDEA28821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A68EF-7145-45CF-A62E-F09025D4C0C7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CD3AA-A3B8-4C3B-B089-FDEA28821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A68EF-7145-45CF-A62E-F09025D4C0C7}" type="datetimeFigureOut">
              <a:rPr lang="en-US" smtClean="0"/>
              <a:pPr/>
              <a:t>3/23/2010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CD3AA-A3B8-4C3B-B089-FDEA28821C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609600"/>
            <a:ext cx="4953000" cy="3295650"/>
          </a:xfrm>
        </p:spPr>
        <p:txBody>
          <a:bodyPr>
            <a:noAutofit/>
          </a:bodyPr>
          <a:lstStyle/>
          <a:p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azooka" pitchFamily="2" charset="0"/>
              </a:rPr>
              <a:t>Pastor Charles Clark, Jr. &amp; III</a:t>
            </a:r>
            <a:b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azooka" pitchFamily="2" charset="0"/>
              </a:rPr>
            </a:br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azooka" pitchFamily="2" charset="0"/>
              </a:rPr>
              <a:t>Welcome YOU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azooka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4572000" cy="2743200"/>
          </a:xfrm>
        </p:spPr>
        <p:txBody>
          <a:bodyPr>
            <a:noAutofit/>
          </a:bodyPr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azooka" pitchFamily="2" charset="0"/>
              </a:rPr>
              <a:t>To the Solid Rock             School of the Scriptures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azooka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oneil.com.au/lds/pictures/joseph_so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Joseph &amp; His brothers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  <a:t/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</a:br>
            <a:r>
              <a:rPr lang="en-US" sz="4000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(A Rose Among Thorns)</a:t>
            </a: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oadview" pitchFamily="2" charset="0"/>
              </a:rPr>
              <a:t/>
            </a:r>
            <a:b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oadview" pitchFamily="2" charset="0"/>
              </a:rPr>
            </a:br>
            <a:r>
              <a:rPr lang="en-US" sz="4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ligrapher" pitchFamily="2" charset="0"/>
              </a:rPr>
              <a:t>Genesis 37-40</a:t>
            </a:r>
            <a:endParaRPr lang="en-US" sz="4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ligraphe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286000"/>
            <a:ext cx="8382000" cy="3352800"/>
          </a:xfrm>
        </p:spPr>
        <p:txBody>
          <a:bodyPr>
            <a:normAutofit fontScale="92500" lnSpcReduction="10000"/>
          </a:bodyPr>
          <a:lstStyle/>
          <a:p>
            <a:r>
              <a:rPr lang="en-US" sz="4800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Boulder" pitchFamily="2" charset="0"/>
              </a:rPr>
              <a:t>JOSEPH’S CRISIS:</a:t>
            </a:r>
          </a:p>
          <a:p>
            <a:r>
              <a:rPr lang="en-US" sz="40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His Father’s Request</a:t>
            </a:r>
          </a:p>
          <a:p>
            <a:r>
              <a:rPr lang="en-US" sz="40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 Stranger’s Response</a:t>
            </a:r>
          </a:p>
          <a:p>
            <a:r>
              <a:rPr lang="en-US" sz="40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The Brothers Revenge</a:t>
            </a:r>
          </a:p>
          <a:p>
            <a:r>
              <a:rPr lang="en-US" sz="40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The Father’s Remorse</a:t>
            </a:r>
            <a:endParaRPr lang="en-US" sz="4000" dirty="0" smtClean="0">
              <a:solidFill>
                <a:schemeClr val="tx1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Boulder" pitchFamily="2" charset="0"/>
            </a:endParaRPr>
          </a:p>
          <a:p>
            <a:endParaRPr lang="en-US" sz="4800" dirty="0">
              <a:solidFill>
                <a:schemeClr val="tx1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Boulder" pitchFamily="2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images.google.com/url?source=imgres&amp;ct=img&amp;q=http://www.ebibleteacher.com/imagehtml/images/800x600/Josephs%2520Journey%2520to%2520Egypt%2520800.JPG&amp;usg=AFQjCNFzuvGGILeZ_gfsuaFU06cz-5Ul9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21206671">
            <a:off x="3362637" y="2776103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About 200-250 miles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0" y="6172200"/>
            <a:ext cx="1295400" cy="381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://images.google.com/url?source=imgres&amp;ct=img&amp;q=http://www.planetware.com/i/photo/pyramids-of-giza-gzgrtpy.jpg&amp;usg=AFQjCNE3eEiKU8TI0OwWllHMUGFPMFY0x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583333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0010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JOSEPH IN EGYPT</a:t>
            </a:r>
            <a:b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</a:b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(Down But Not Out)</a:t>
            </a:r>
            <a:b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</a:b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ligrapher" pitchFamily="2" charset="0"/>
              </a:rPr>
              <a:t>Genesis 39:1-6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rgbClr val="99FF33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ligraphe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81200"/>
            <a:ext cx="8153400" cy="3657600"/>
          </a:xfrm>
        </p:spPr>
        <p:txBody>
          <a:bodyPr/>
          <a:lstStyle/>
          <a:p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upid Wide" pitchFamily="2" charset="0"/>
              </a:rPr>
              <a:t>JOSEPH’S PROTECTION:</a:t>
            </a:r>
          </a:p>
          <a:p>
            <a:r>
              <a:rPr lang="en-US" sz="4400" i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Providential Protection</a:t>
            </a:r>
            <a:endParaRPr lang="en-US" sz="4400" i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010" name="Picture 2" descr="http://images.google.com/url?source=imgres&amp;ct=img&amp;q=http://www.lds.org/museum/exhibit/images/d733_mr.jpg&amp;usg=AFQjCNHzqPph6UkQAyXnVuLpzjceas_jj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89950" cy="609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0010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JOSEPH IN EGYPT</a:t>
            </a:r>
            <a:b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</a:b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(Down But Not Out)</a:t>
            </a:r>
            <a:b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</a:b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ligrapher" pitchFamily="2" charset="0"/>
              </a:rPr>
              <a:t>Genesis 39:1-6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rgbClr val="99FF33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ligraphe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81200"/>
            <a:ext cx="8153400" cy="36576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upid Wide" pitchFamily="2" charset="0"/>
              </a:rPr>
              <a:t>JOSEPH’S PROSPERITY:</a:t>
            </a:r>
          </a:p>
          <a:p>
            <a:r>
              <a:rPr lang="en-US" sz="4400" i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The Source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010" name="Picture 2" descr="http://images.google.com/url?source=imgres&amp;ct=img&amp;q=http://www.lds.org/museum/exhibit/images/d733_mr.jpg&amp;usg=AFQjCNHzqPph6UkQAyXnVuLpzjceas_jj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89950" cy="609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0010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JOSEPH IN EGYPT</a:t>
            </a:r>
            <a:br>
              <a:rPr lang="en-US" b="1" dirty="0" smtClean="0">
                <a:ln>
                  <a:solidFill>
                    <a:schemeClr val="tx1"/>
                  </a:solidFill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</a:b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(Down But Not Out)</a:t>
            </a:r>
            <a:b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</a:b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ligrapher" pitchFamily="2" charset="0"/>
              </a:rPr>
              <a:t>Genesis 39:1-6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rgbClr val="99FF33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ligraphe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81200"/>
            <a:ext cx="8153400" cy="36576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upid Wide" pitchFamily="2" charset="0"/>
              </a:rPr>
              <a:t>JOSEPH’S PROMOTION:</a:t>
            </a:r>
            <a:endParaRPr lang="en-US" sz="4400" i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  <a:p>
            <a:r>
              <a:rPr lang="en-US" sz="4400" i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God’s Grace</a:t>
            </a:r>
            <a:endParaRPr lang="en-US" sz="4400" i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2" descr="http://images.google.com/url?source=imgres&amp;ct=img&amp;q=http://www.oneil.com.au/lds/pictures/joseph_resist.jpg&amp;usg=AFQjCNFlOiQAv0RTpLRqMQq_-QGzAQmfg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0"/>
            <a:ext cx="5257800" cy="686653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JOSEPH IN POTIPHAR’S HOUSE</a:t>
            </a:r>
            <a:br>
              <a:rPr lang="en-US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</a:br>
            <a:r>
              <a:rPr lang="en-US" sz="4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(The Ten Foot Pole Principle</a:t>
            </a:r>
            <a:br>
              <a:rPr lang="en-US" sz="4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</a:br>
            <a:r>
              <a:rPr lang="en-US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ligrapher" pitchFamily="2" charset="0"/>
              </a:rPr>
              <a:t>Genesis 39:7-19</a:t>
            </a:r>
            <a:endParaRPr lang="en-US" sz="40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ligraphe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057400"/>
            <a:ext cx="8382000" cy="3581400"/>
          </a:xfrm>
        </p:spPr>
        <p:txBody>
          <a:bodyPr/>
          <a:lstStyle/>
          <a:p>
            <a:r>
              <a:rPr lang="en-US" sz="40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WHEN YOU RESIST BUT DON’T AVOID:</a:t>
            </a:r>
          </a:p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You Create Suspicion</a:t>
            </a:r>
          </a:p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You Weaken Your Defenses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2" descr="http://images.google.com/url?source=imgres&amp;ct=img&amp;q=http://www.oneil.com.au/lds/pictures/joseph_resist.jpg&amp;usg=AFQjCNFlOiQAv0RTpLRqMQq_-QGzAQmfg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0"/>
            <a:ext cx="5257800" cy="686653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JOSEPH IN POTIPHAR’S HOUSE</a:t>
            </a:r>
            <a:br>
              <a:rPr lang="en-US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</a:br>
            <a:r>
              <a:rPr lang="en-US" sz="31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(The Ten Foot Pole Principle</a:t>
            </a:r>
            <a:br>
              <a:rPr lang="en-US" sz="31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</a:br>
            <a:r>
              <a:rPr lang="en-US" sz="31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ligrapher" pitchFamily="2" charset="0"/>
              </a:rPr>
              <a:t>Genesis 39:7-19</a:t>
            </a:r>
            <a:endParaRPr lang="en-US" sz="31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ligraphe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057400"/>
            <a:ext cx="8382000" cy="4343400"/>
          </a:xfrm>
        </p:spPr>
        <p:txBody>
          <a:bodyPr>
            <a:normAutofit/>
          </a:bodyPr>
          <a:lstStyle/>
          <a:p>
            <a:r>
              <a:rPr lang="en-US" sz="40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WHEN YOU AVOID YOU DON’T HAVE TO RESIST:</a:t>
            </a:r>
          </a:p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It Is Better To Avoid           Than To Resist</a:t>
            </a:r>
          </a:p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It Is More Dangerous             To Only Resist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4" name="Picture 2" descr="http://images.google.com/url?source=imgres&amp;ct=img&amp;q=http://www.oneil.com.au/lds/pictures/joseph_resist.jpg&amp;usg=AFQjCNFlOiQAv0RTpLRqMQq_-QGzAQmfg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0"/>
            <a:ext cx="5257800" cy="686653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JOSEPH IN POTIPHAR’S HOUSE</a:t>
            </a:r>
            <a:br>
              <a:rPr lang="en-US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</a:br>
            <a:r>
              <a:rPr lang="en-US" sz="31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(The Ten-Foot Pole Principle)</a:t>
            </a:r>
            <a:br>
              <a:rPr lang="en-US" sz="31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</a:br>
            <a:r>
              <a:rPr lang="en-US" sz="31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ligrapher" pitchFamily="2" charset="0"/>
              </a:rPr>
              <a:t>Genesis 39:7-19</a:t>
            </a:r>
            <a:endParaRPr lang="en-US" sz="31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ligraphe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057400"/>
            <a:ext cx="8382000" cy="4572000"/>
          </a:xfrm>
        </p:spPr>
        <p:txBody>
          <a:bodyPr>
            <a:normAutofit/>
          </a:bodyPr>
          <a:lstStyle/>
          <a:p>
            <a:r>
              <a:rPr lang="en-US" sz="40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WHEN YOU DON’T AVOID YOU SET YOURSELF UP     FOR A FALL:</a:t>
            </a:r>
          </a:p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Avoid – No Sin!</a:t>
            </a:r>
          </a:p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Resist – Temptation!</a:t>
            </a:r>
          </a:p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Temptation – Sin!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ages.google.com/url?source=imgres&amp;ct=img&amp;q=http://www.oneil.com.au/lds/pictures/joseph_resist.jpg&amp;usg=AFQjCNFlOiQAv0RTpLRqMQq_-QGzAQmfg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1194179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229600" cy="1470025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JOSEPH IN POTIPHAR’S HOUSE- 2</a:t>
            </a:r>
            <a:br>
              <a:rPr lang="en-US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</a:br>
            <a:r>
              <a:rPr lang="en-US" sz="31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(“Testing, 1,2,…”)</a:t>
            </a:r>
            <a:br>
              <a:rPr lang="en-US" sz="31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</a:br>
            <a:r>
              <a:rPr lang="en-US" sz="31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ligrapher" pitchFamily="2" charset="0"/>
              </a:rPr>
              <a:t>Genesis 39:7-12</a:t>
            </a:r>
            <a:endParaRPr lang="en-US" sz="31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ligraphe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514600"/>
            <a:ext cx="8382000" cy="4572000"/>
          </a:xfrm>
        </p:spPr>
        <p:txBody>
          <a:bodyPr>
            <a:normAutofit/>
          </a:bodyPr>
          <a:lstStyle/>
          <a:p>
            <a:r>
              <a:rPr lang="en-US" sz="40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1. THE TEST OF HIS PURITY:</a:t>
            </a:r>
          </a:p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arket" pitchFamily="2" charset="0"/>
              </a:rPr>
              <a:t>The Wicked Wife</a:t>
            </a:r>
          </a:p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arket" pitchFamily="2" charset="0"/>
              </a:rPr>
              <a:t>The Steadfast Steward</a:t>
            </a:r>
          </a:p>
          <a:p>
            <a:endParaRPr lang="en-US" sz="4400" dirty="0" smtClean="0">
              <a:ln>
                <a:solidFill>
                  <a:schemeClr val="tx1"/>
                </a:solidFill>
              </a:ln>
              <a:solidFill>
                <a:srgbClr val="99FF33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roadview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ages.google.com/url?source=imgres&amp;ct=img&amp;q=http://www.oneil.com.au/lds/pictures/joseph_resist.jpg&amp;usg=AFQjCNFlOiQAv0RTpLRqMQq_-QGzAQmfg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1194179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305800" cy="1470025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JOSEPH IN POTIPHAR’S HOUSE - 2</a:t>
            </a:r>
            <a:br>
              <a:rPr lang="en-US" sz="4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</a:br>
            <a:r>
              <a:rPr lang="en-US" sz="31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(“Testing, 1,2…”)</a:t>
            </a:r>
            <a:br>
              <a:rPr lang="en-US" sz="31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</a:br>
            <a:r>
              <a:rPr lang="en-US" sz="31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ligrapher" pitchFamily="2" charset="0"/>
              </a:rPr>
              <a:t>Genesis 39:7-12</a:t>
            </a:r>
            <a:endParaRPr lang="en-US" sz="31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ligraphe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828800"/>
            <a:ext cx="8382000" cy="5257800"/>
          </a:xfrm>
        </p:spPr>
        <p:txBody>
          <a:bodyPr>
            <a:normAutofit/>
          </a:bodyPr>
          <a:lstStyle/>
          <a:p>
            <a:r>
              <a:rPr lang="en-US" sz="40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2. THE TEST OF HIS INTEGRITY:</a:t>
            </a:r>
          </a:p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arket" pitchFamily="2" charset="0"/>
              </a:rPr>
              <a:t>Joseph Sees Through        Her Enticement</a:t>
            </a:r>
          </a:p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arket" pitchFamily="2" charset="0"/>
              </a:rPr>
              <a:t>Joseph Leaves Himself Open to Accusations</a:t>
            </a:r>
          </a:p>
          <a:p>
            <a:endParaRPr lang="en-US" sz="4400" dirty="0" smtClean="0">
              <a:ln>
                <a:solidFill>
                  <a:schemeClr val="tx1"/>
                </a:solidFill>
              </a:ln>
              <a:solidFill>
                <a:srgbClr val="99FF33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roadview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Pyramids, Egypt, Desktop Wallpa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248401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Dragon" pitchFamily="2" charset="0"/>
              </a:rPr>
              <a:t>The Life &amp; Times of Joseph</a:t>
            </a:r>
            <a:endParaRPr lang="en-US" sz="9600" b="1" dirty="0">
              <a:effectLst>
                <a:glow rad="101600">
                  <a:srgbClr val="FFFF00">
                    <a:alpha val="60000"/>
                  </a:srgbClr>
                </a:glow>
              </a:effectLst>
              <a:latin typeface="Drago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images.google.com/url?source=imgres&amp;ct=img&amp;q=http://www.egypttravel-tours.com/New_imag/egypt_camel_sunset.jpg&amp;usg=AFQjCNEim3IKEHt45OS6Wupjc3bZjwT4Y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6745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  <a:t>JOSEPH IN PRISON</a:t>
            </a:r>
            <a:b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</a:b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(Deserted or Delivered?)</a:t>
            </a:r>
            <a:b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</a:br>
            <a:r>
              <a:rPr lang="en-US" sz="3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ligrapher" pitchFamily="2" charset="0"/>
              </a:rPr>
              <a:t>Genesis 39:20-23</a:t>
            </a:r>
            <a:endParaRPr lang="en-US" sz="36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alligraphe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5000"/>
            <a:ext cx="6400800" cy="4419600"/>
          </a:xfrm>
        </p:spPr>
        <p:txBody>
          <a:bodyPr/>
          <a:lstStyle/>
          <a:p>
            <a:r>
              <a:rPr lang="en-US" sz="40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A PLACE OF OPPRESSION:</a:t>
            </a:r>
          </a:p>
          <a:p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In Pharaoh’s Prison</a:t>
            </a:r>
          </a:p>
          <a:p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In God’s Prison</a:t>
            </a:r>
          </a:p>
          <a:p>
            <a:r>
              <a:rPr lang="en-US" sz="40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A PLACE OF OBSCURITY:</a:t>
            </a:r>
          </a:p>
          <a:p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Isolation</a:t>
            </a:r>
          </a:p>
          <a:p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Hostility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images.google.com/url?source=imgres&amp;ct=img&amp;q=http://www.egypttravel-tours.com/New_imag/egypt_camel_sunset.jpg&amp;usg=AFQjCNEim3IKEHt45OS6Wupjc3bZjwT4Y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6745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  <a:t>JOSEPH IN PRISON</a:t>
            </a:r>
            <a:b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</a:b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(Deserted or Delivered?)</a:t>
            </a:r>
            <a:b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</a:br>
            <a:r>
              <a:rPr lang="en-US" sz="3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ligrapher" pitchFamily="2" charset="0"/>
              </a:rPr>
              <a:t>Genesis 39:20-23</a:t>
            </a:r>
            <a:endParaRPr lang="en-US" sz="36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alligraphe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05000"/>
            <a:ext cx="7543800" cy="4419600"/>
          </a:xfrm>
        </p:spPr>
        <p:txBody>
          <a:bodyPr>
            <a:normAutofit/>
          </a:bodyPr>
          <a:lstStyle/>
          <a:p>
            <a:r>
              <a:rPr lang="en-US" sz="40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A PLACE OF OPPORTUNITY:</a:t>
            </a:r>
          </a:p>
          <a:p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God Elevates Joseph</a:t>
            </a:r>
          </a:p>
          <a:p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Joseph Becomes a Blessing</a:t>
            </a:r>
          </a:p>
          <a:p>
            <a:r>
              <a:rPr lang="en-US" sz="40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A PLACE OF OBEDIENCE:</a:t>
            </a:r>
          </a:p>
          <a:p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Joseph’s Humility</a:t>
            </a:r>
          </a:p>
          <a:p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Joseph’s Reward</a:t>
            </a:r>
          </a:p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elevatedloc.com/cfool/PhotoGallery/Egypt/MonumentsAndFamousStuff/Sphin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1857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  <a:t>JOSEPH IN PRISON-2</a:t>
            </a:r>
            <a:b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</a:b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(The Butler, Baker &amp;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Blesser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)</a:t>
            </a:r>
            <a:b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</a:br>
            <a:r>
              <a:rPr lang="en-US" sz="3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ligrapher" pitchFamily="2" charset="0"/>
              </a:rPr>
              <a:t>Genesis 40:1-23</a:t>
            </a:r>
            <a:endParaRPr lang="en-US" sz="36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alligraphe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05000"/>
            <a:ext cx="7543800" cy="4419600"/>
          </a:xfrm>
        </p:spPr>
        <p:txBody>
          <a:bodyPr>
            <a:normAutofit/>
          </a:bodyPr>
          <a:lstStyle/>
          <a:p>
            <a:r>
              <a:rPr lang="en-US" sz="40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PRISON PARTNERS:</a:t>
            </a:r>
          </a:p>
          <a:p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The Butler &amp; The Baker</a:t>
            </a:r>
          </a:p>
          <a:p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The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Blesser</a:t>
            </a:r>
            <a:endParaRPr lang="en-US" sz="40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oulder" pitchFamily="2" charset="0"/>
            </a:endParaRPr>
          </a:p>
          <a:p>
            <a:r>
              <a:rPr lang="en-US" sz="40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PRISON DREAMS:</a:t>
            </a:r>
          </a:p>
          <a:p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The Dreamers</a:t>
            </a:r>
          </a:p>
          <a:p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The Dream Interpreter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images.google.com/url?source=imgres&amp;ct=img&amp;q=http://downloads.khinsider.com/wallpaper/1280x1024/2442-pharaoh-005-qpriu.jpg&amp;usg=AFQjCNFey76yqNRrK4jwa6mfGxVNzHnT3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79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  <a:t>JOSEPH elevated</a:t>
            </a:r>
            <a:b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</a:b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(From the Pit, to the Prison,            to the Palace)</a:t>
            </a:r>
            <a:b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</a:br>
            <a:r>
              <a:rPr lang="en-US" sz="3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ligrapher" pitchFamily="2" charset="0"/>
              </a:rPr>
              <a:t>Genesis 41:1-44</a:t>
            </a:r>
            <a:endParaRPr lang="en-US" sz="36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alligraphe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09800"/>
            <a:ext cx="75438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sz="4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JOSEPH &amp; GOD’S PROVIDENCE:</a:t>
            </a:r>
          </a:p>
          <a:p>
            <a:r>
              <a:rPr lang="en-US" sz="4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Providential Delays</a:t>
            </a:r>
          </a:p>
          <a:p>
            <a:r>
              <a:rPr lang="en-US" sz="4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Providential Dreams</a:t>
            </a:r>
          </a:p>
          <a:p>
            <a:r>
              <a:rPr lang="en-US" sz="4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Providential Deliverance</a:t>
            </a:r>
          </a:p>
          <a:p>
            <a:r>
              <a:rPr lang="en-US" sz="4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Providential Elevation</a:t>
            </a:r>
            <a:endParaRPr lang="en-US" sz="4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roadview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ages.google.com/url?source=imgres&amp;ct=img&amp;q=http://www.mediabox.ro/wallpaper/jeux/pharaoh/files/pharaoh_006.jpg&amp;usg=AFQjCNGEB7AMxe-QzI6G65jmJOkwLsF86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9200" y="-1771650"/>
            <a:ext cx="11506200" cy="86296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  <a:t>JOSEPH in the palace</a:t>
            </a:r>
            <a:b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</a:b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(Joseph’s Gentile Bride)</a:t>
            </a:r>
            <a:b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</a:br>
            <a:r>
              <a:rPr lang="en-US" sz="3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ligrapher" pitchFamily="2" charset="0"/>
              </a:rPr>
              <a:t>Genesis 41:45 &amp; 51,52</a:t>
            </a:r>
            <a:endParaRPr lang="en-US" sz="36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alligraphe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09800"/>
            <a:ext cx="7543800" cy="4114800"/>
          </a:xfrm>
        </p:spPr>
        <p:txBody>
          <a:bodyPr>
            <a:normAutofit/>
          </a:bodyPr>
          <a:lstStyle/>
          <a:p>
            <a:r>
              <a:rPr lang="en-US" sz="4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THE BRIDE’S PAST:</a:t>
            </a:r>
          </a:p>
          <a:p>
            <a:r>
              <a:rPr lang="en-US" sz="4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Her Name: </a:t>
            </a:r>
            <a:r>
              <a:rPr lang="en-US" sz="48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ush Stroke 26" pitchFamily="2" charset="0"/>
              </a:rPr>
              <a:t>“</a:t>
            </a:r>
            <a:r>
              <a:rPr lang="en-US" sz="4800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ush Stroke 26" pitchFamily="2" charset="0"/>
              </a:rPr>
              <a:t>Asaneth</a:t>
            </a:r>
            <a:r>
              <a:rPr lang="en-US" sz="4800" i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ush Stroke 26" pitchFamily="2" charset="0"/>
              </a:rPr>
              <a:t>”</a:t>
            </a:r>
          </a:p>
          <a:p>
            <a:r>
              <a:rPr lang="en-US" sz="4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Her Fame</a:t>
            </a:r>
            <a:endParaRPr lang="en-US" sz="4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roadview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ages.google.com/url?source=imgres&amp;ct=img&amp;q=http://www.mediabox.ro/wallpaper/jeux/pharaoh/files/pharaoh_006.jpg&amp;usg=AFQjCNGEB7AMxe-QzI6G65jmJOkwLsF86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9200" y="-1771650"/>
            <a:ext cx="11506200" cy="86296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  <a:t>JOSEPH in the palace</a:t>
            </a:r>
            <a:b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</a:b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(Joseph’s Gentile Bride)</a:t>
            </a:r>
            <a:b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</a:br>
            <a:r>
              <a:rPr lang="en-US" sz="3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ligrapher" pitchFamily="2" charset="0"/>
              </a:rPr>
              <a:t>Genesis 41:45 &amp; 51,52</a:t>
            </a:r>
            <a:endParaRPr lang="en-US" sz="36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alligraphe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09800"/>
            <a:ext cx="7543800" cy="4114800"/>
          </a:xfrm>
        </p:spPr>
        <p:txBody>
          <a:bodyPr>
            <a:normAutofit/>
          </a:bodyPr>
          <a:lstStyle/>
          <a:p>
            <a:r>
              <a:rPr lang="en-US" sz="4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THE BRIDE’S PLACE:</a:t>
            </a:r>
          </a:p>
          <a:p>
            <a:r>
              <a:rPr lang="en-US" sz="4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Her New Life</a:t>
            </a:r>
          </a:p>
          <a:p>
            <a:r>
              <a:rPr lang="en-US" sz="4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Her New Fame</a:t>
            </a:r>
            <a:endParaRPr lang="en-US" sz="4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roadview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mages.google.com/url?source=imgres&amp;ct=img&amp;q=http://www.mediabox.ro/wallpaper/jeux/pharaoh/files/pharaoh_006.jpg&amp;usg=AFQjCNGEB7AMxe-QzI6G65jmJOkwLsF86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9200" y="-1771650"/>
            <a:ext cx="11506200" cy="86296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  <a:t>JOSEPH in the palace</a:t>
            </a:r>
            <a:b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</a:b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(Joseph’s Gentile Bride)</a:t>
            </a:r>
            <a:b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</a:br>
            <a:r>
              <a:rPr lang="en-US" sz="3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ligrapher" pitchFamily="2" charset="0"/>
              </a:rPr>
              <a:t>Genesis 41:45 &amp; 51,52</a:t>
            </a:r>
            <a:endParaRPr lang="en-US" sz="36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alligraphe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09800"/>
            <a:ext cx="7543800" cy="4114800"/>
          </a:xfrm>
        </p:spPr>
        <p:txBody>
          <a:bodyPr>
            <a:normAutofit/>
          </a:bodyPr>
          <a:lstStyle/>
          <a:p>
            <a:r>
              <a:rPr lang="en-US" sz="4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THE BRIDE’S PART:</a:t>
            </a:r>
          </a:p>
          <a:p>
            <a:r>
              <a:rPr lang="en-US" sz="4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God’s Blessings</a:t>
            </a:r>
          </a:p>
          <a:p>
            <a:r>
              <a:rPr lang="en-US" sz="4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God’s Plan</a:t>
            </a:r>
            <a:endParaRPr lang="en-US" sz="4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roadview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ages.google.com/url?source=imgres&amp;ct=img&amp;q=http://earthfirst.com/wp-content/uploads/2008/09/egypt-drought.jpg&amp;usg=AFQjCNGy-xTeeISX2mDi97z9ddvV-rJU_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297297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  <a:t>JOSEPH during the famine</a:t>
            </a:r>
            <a:b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</a:b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(The Savior of the World)</a:t>
            </a:r>
            <a:b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</a:br>
            <a:r>
              <a:rPr lang="en-US" sz="3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ligrapher" pitchFamily="2" charset="0"/>
              </a:rPr>
              <a:t>Genesis 41:45-47</a:t>
            </a:r>
            <a:endParaRPr lang="en-US" sz="36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alligraphe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09800"/>
            <a:ext cx="7543800" cy="4114800"/>
          </a:xfrm>
        </p:spPr>
        <p:txBody>
          <a:bodyPr>
            <a:normAutofit/>
          </a:bodyPr>
          <a:lstStyle/>
          <a:p>
            <a:r>
              <a:rPr lang="en-US" sz="4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JOSEPH’S               NEW NAME:</a:t>
            </a:r>
          </a:p>
          <a:p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Boulder" pitchFamily="2" charset="0"/>
              </a:rPr>
              <a:t>It’s Meaning</a:t>
            </a:r>
          </a:p>
          <a:p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Boulder" pitchFamily="2" charset="0"/>
              </a:rPr>
              <a:t>It’s Message</a:t>
            </a:r>
            <a:endParaRPr lang="en-US" sz="480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Broadview" pitchFamily="2" charset="0"/>
            </a:endParaRPr>
          </a:p>
          <a:p>
            <a:endParaRPr lang="en-US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mages.google.com/url?source=imgres&amp;ct=img&amp;q=http://www.essex1.com/people/paul/the-great-famine.jpg&amp;usg=AFQjCNFQjY5_X2F8kYQ_WMYHoPH6v1vn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91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  <a:t>JOSEPH during the famine</a:t>
            </a:r>
            <a:b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</a:b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(The Savior of the World)</a:t>
            </a:r>
            <a:b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</a:br>
            <a:r>
              <a:rPr lang="en-US" sz="3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ligrapher" pitchFamily="2" charset="0"/>
              </a:rPr>
              <a:t>Genesis 41:45-47</a:t>
            </a:r>
            <a:endParaRPr lang="en-US" sz="36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alligraphe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09800"/>
            <a:ext cx="7543800" cy="4114800"/>
          </a:xfrm>
        </p:spPr>
        <p:txBody>
          <a:bodyPr>
            <a:normAutofit/>
          </a:bodyPr>
          <a:lstStyle/>
          <a:p>
            <a:r>
              <a:rPr lang="en-US" sz="4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JOSEPH’S               NEW FAME:</a:t>
            </a:r>
          </a:p>
          <a:p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Boulder" pitchFamily="2" charset="0"/>
              </a:rPr>
              <a:t>His Mission</a:t>
            </a:r>
          </a:p>
          <a:p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Boulder" pitchFamily="2" charset="0"/>
              </a:rPr>
              <a:t>His Ministry</a:t>
            </a:r>
            <a:endParaRPr lang="en-US" sz="480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/>
              <a:latin typeface="Broadview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8" name="Picture 8" descr="http://images.google.com/url?source=imgres&amp;ct=img&amp;q=http://www.ebibleteacher.com/images/sinai1.jpg&amp;usg=AFQjCNHgQlJ7CmZ49pfpi_clvUcy29yn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2237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JOSEPH &amp; his brothers</a:t>
            </a:r>
            <a: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  <a:t/>
            </a:r>
            <a:b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</a:b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(Joseph Dupes His Brothers)</a:t>
            </a:r>
            <a:b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ligrapher" pitchFamily="2" charset="0"/>
              </a:rPr>
              <a:t>Genesis 42</a:t>
            </a:r>
            <a:endParaRPr lang="en-US" sz="3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ligrapher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62000" y="1371600"/>
            <a:ext cx="6477000" cy="2057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09800"/>
            <a:ext cx="7543800" cy="4114800"/>
          </a:xfrm>
        </p:spPr>
        <p:txBody>
          <a:bodyPr>
            <a:normAutofit/>
          </a:bodyPr>
          <a:lstStyle/>
          <a:p>
            <a:r>
              <a:rPr lang="en-US" sz="4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BACK  HOME               IN  CANAAN:</a:t>
            </a:r>
          </a:p>
          <a:p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Jacob’s Test</a:t>
            </a:r>
          </a:p>
          <a:p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Jacob’s Failure</a:t>
            </a:r>
            <a:endParaRPr lang="en-US" sz="4800" dirty="0" smtClean="0">
              <a:ln>
                <a:solidFill>
                  <a:sysClr val="windowText" lastClr="000000"/>
                </a:solidFill>
              </a:ln>
              <a:solidFill>
                <a:srgbClr val="99FF33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roadview" pitchFamily="2" charset="0"/>
            </a:endParaRPr>
          </a:p>
          <a:p>
            <a:endParaRPr lang="en-US" dirty="0">
              <a:solidFill>
                <a:srgbClr val="99FF3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1600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Canaan</a:t>
            </a:r>
            <a:endParaRPr lang="en-US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ages.google.com/url?source=imgres&amp;ct=img&amp;q=http://healinghaven.typepad.com/photos/fillmores_12_power/12-tibes-of-israel.jpg&amp;usg=AFQjCNH6CpZQn6LuoAcbbNLOWh6sLhF39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ages.google.com/url?source=imgres&amp;ct=img&amp;q=http://www.ebibleteacher.com/images/sinai1.jpg&amp;usg=AFQjCNHgQlJ7CmZ49pfpi_clvUcy29yn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2237" cy="685800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rot="10800000" flipV="1">
            <a:off x="457200" y="1447800"/>
            <a:ext cx="6781800" cy="2209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JOSEPH &amp; his brothers</a:t>
            </a:r>
            <a: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  <a:t/>
            </a:r>
            <a:b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</a:b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(Joseph Dupes His Brothers)</a:t>
            </a:r>
            <a:b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ligrapher" pitchFamily="2" charset="0"/>
              </a:rPr>
              <a:t>Genesis 42</a:t>
            </a:r>
            <a:endParaRPr lang="en-US" sz="3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ligraphe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7543800" cy="4114800"/>
          </a:xfrm>
        </p:spPr>
        <p:txBody>
          <a:bodyPr>
            <a:normAutofit/>
          </a:bodyPr>
          <a:lstStyle/>
          <a:p>
            <a:r>
              <a:rPr lang="en-US" sz="4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MEANWHILE              IN  EGYPT:</a:t>
            </a:r>
          </a:p>
          <a:p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Joseph is “The Man”</a:t>
            </a:r>
          </a:p>
          <a:p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Joseph has a Plan</a:t>
            </a:r>
            <a:endParaRPr lang="en-US" sz="4800" dirty="0" smtClean="0">
              <a:ln>
                <a:solidFill>
                  <a:sysClr val="windowText" lastClr="000000"/>
                </a:solidFill>
              </a:ln>
              <a:solidFill>
                <a:srgbClr val="99FF33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roadview" pitchFamily="2" charset="0"/>
            </a:endParaRPr>
          </a:p>
          <a:p>
            <a:endParaRPr lang="en-US" dirty="0">
              <a:solidFill>
                <a:srgbClr val="99FF3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81800" y="1524000"/>
            <a:ext cx="2852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Canaan</a:t>
            </a:r>
            <a:endParaRPr lang="en-US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914" name="Picture 2" descr="http://images.google.com/url?source=imgres&amp;ct=img&amp;q=http://oneyearbibleimages.com/abraham_prayer.jpg&amp;usg=AFQjCNG0qjQAe8lnafagsShz2S4qYNVdq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6400800" cy="792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2438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JOSEPH reunited        with his brothers</a:t>
            </a:r>
            <a: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  <a:t/>
            </a:r>
            <a:b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</a:b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(Joseph the Sovereign Servant)</a:t>
            </a:r>
            <a:b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ligrapher" pitchFamily="2" charset="0"/>
              </a:rPr>
              <a:t>Genesis 43</a:t>
            </a:r>
            <a:endParaRPr lang="en-US" sz="3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ligraphe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71800"/>
            <a:ext cx="7543800" cy="3352800"/>
          </a:xfrm>
        </p:spPr>
        <p:txBody>
          <a:bodyPr>
            <a:normAutofit/>
          </a:bodyPr>
          <a:lstStyle/>
          <a:p>
            <a:r>
              <a:rPr lang="en-US" sz="4800" i="1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JACOB’S  DILEMMA:</a:t>
            </a:r>
          </a:p>
          <a:p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The Famine Worsens</a:t>
            </a:r>
          </a:p>
          <a:p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The Problems Surface</a:t>
            </a:r>
            <a:endParaRPr lang="en-US" sz="4800" dirty="0" smtClean="0">
              <a:ln>
                <a:solidFill>
                  <a:sysClr val="windowText" lastClr="000000"/>
                </a:solidFill>
              </a:ln>
              <a:solidFill>
                <a:schemeClr val="bg1">
                  <a:lumMod val="7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roadview" pitchFamily="2" charset="0"/>
            </a:endParaRP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mages.google.com/url?source=imgres&amp;ct=img&amp;q=http://www.bookpalace.com/acatalog/NicolleCaravan.jpg&amp;usg=AFQjCNEsk2XqxkkQK7enm_dhF55HQ3tQQ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733800"/>
            <a:ext cx="9906000" cy="1357872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2438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JOSEPH reunited        with his brothers</a:t>
            </a:r>
            <a: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  <a:t/>
            </a:r>
            <a:b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</a:b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(Joseph the Sovereign Servant)</a:t>
            </a:r>
            <a:b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ligrapher" pitchFamily="2" charset="0"/>
              </a:rPr>
              <a:t>Genesis 43</a:t>
            </a:r>
            <a:endParaRPr lang="en-US" sz="3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ligraphe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71800"/>
            <a:ext cx="7543800" cy="3352800"/>
          </a:xfrm>
        </p:spPr>
        <p:txBody>
          <a:bodyPr>
            <a:normAutofit/>
          </a:bodyPr>
          <a:lstStyle/>
          <a:p>
            <a:r>
              <a:rPr lang="en-US" sz="4800" i="1" dirty="0" smtClean="0">
                <a:ln>
                  <a:solidFill>
                    <a:sysClr val="windowText" lastClr="000000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JACOB’S  SONS DEPARTURE:</a:t>
            </a:r>
          </a:p>
          <a:p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rgbClr val="00CC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The Long Trip</a:t>
            </a:r>
          </a:p>
          <a:p>
            <a:endParaRPr lang="en-US" dirty="0">
              <a:solidFill>
                <a:srgbClr val="99FF33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ages.google.com/url?source=imgres&amp;ct=img&amp;q=http://www.ebibleteacher.com/images/sinai1.jpg&amp;usg=AFQjCNHgQlJ7CmZ49pfpi_clvUcy29yn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2237" cy="685800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rot="10800000" flipV="1">
            <a:off x="914400" y="1219200"/>
            <a:ext cx="6705600" cy="1905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781800" y="1524000"/>
            <a:ext cx="2852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Canaan</a:t>
            </a:r>
            <a:endParaRPr lang="en-US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mages.google.com/url?source=imgres&amp;ct=img&amp;q=http://www.bookpalace.com/acatalog/NicolleCaravan.jpg&amp;usg=AFQjCNEsk2XqxkkQK7enm_dhF55HQ3tQQ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733800"/>
            <a:ext cx="9906000" cy="1357872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2438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JOSEPH reunited        with his brothers</a:t>
            </a:r>
            <a: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  <a:t/>
            </a:r>
            <a:b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</a:b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(Joseph the Sovereign Servant)</a:t>
            </a:r>
            <a:b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ligrapher" pitchFamily="2" charset="0"/>
              </a:rPr>
              <a:t>Genesis 43</a:t>
            </a:r>
            <a:endParaRPr lang="en-US" sz="3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ligraphe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71800"/>
            <a:ext cx="7543800" cy="3352800"/>
          </a:xfrm>
        </p:spPr>
        <p:txBody>
          <a:bodyPr>
            <a:normAutofit/>
          </a:bodyPr>
          <a:lstStyle/>
          <a:p>
            <a:r>
              <a:rPr lang="en-US" sz="4800" i="1" dirty="0" smtClean="0">
                <a:ln>
                  <a:solidFill>
                    <a:sysClr val="windowText" lastClr="000000"/>
                  </a:solidFill>
                </a:ln>
                <a:solidFill>
                  <a:srgbClr val="FF993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JACOB’S  SONS DEPARTURE:</a:t>
            </a:r>
          </a:p>
          <a:p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rgbClr val="00CC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The Long Trip</a:t>
            </a:r>
          </a:p>
          <a:p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rgbClr val="00CC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The Guilt Trip</a:t>
            </a:r>
            <a:endParaRPr lang="en-US" sz="4800" dirty="0" smtClean="0">
              <a:ln>
                <a:solidFill>
                  <a:sysClr val="windowText" lastClr="000000"/>
                </a:solidFill>
              </a:ln>
              <a:solidFill>
                <a:srgbClr val="00CC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roadview" pitchFamily="2" charset="0"/>
            </a:endParaRPr>
          </a:p>
          <a:p>
            <a:endParaRPr lang="en-US" dirty="0">
              <a:solidFill>
                <a:srgbClr val="99FF33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ages.google.com/url?source=imgres&amp;ct=img&amp;q=http://www.faqs.org/photo-dict/photofiles/list/374/739scroll.jpg&amp;usg=AFQjCNFs_SwlwKR3gISZ1gXM8X_kEzTQU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81100" y="-1028700"/>
            <a:ext cx="6705600" cy="8763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2438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JOSEPH reunited        with his brothers</a:t>
            </a:r>
            <a: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  <a:t/>
            </a:r>
            <a:b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</a:b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(Joseph the Sovereign Servant)</a:t>
            </a:r>
            <a:b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ligrapher" pitchFamily="2" charset="0"/>
              </a:rPr>
              <a:t>Genesis 43</a:t>
            </a:r>
            <a:endParaRPr lang="en-US" sz="3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ligrapher" pitchFamily="2" charset="0"/>
            </a:endParaRPr>
          </a:p>
        </p:txBody>
      </p:sp>
      <p:pic>
        <p:nvPicPr>
          <p:cNvPr id="22530" name="Picture 2" descr="http://www.childrenschapel.org/biblestories/graphics/jobrothersmea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277972"/>
            <a:ext cx="3219450" cy="3580028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71800"/>
            <a:ext cx="7543800" cy="3352800"/>
          </a:xfrm>
        </p:spPr>
        <p:txBody>
          <a:bodyPr>
            <a:normAutofit/>
          </a:bodyPr>
          <a:lstStyle/>
          <a:p>
            <a:r>
              <a:rPr lang="en-US" sz="4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JOSEPH’S  DELIGHT:</a:t>
            </a:r>
          </a:p>
          <a:p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The Meeting</a:t>
            </a:r>
          </a:p>
          <a:p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The Meal</a:t>
            </a:r>
            <a:endParaRPr lang="en-US" sz="48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roadview" pitchFamily="2" charset="0"/>
            </a:endParaRPr>
          </a:p>
          <a:p>
            <a:endParaRPr lang="en-US" dirty="0">
              <a:solidFill>
                <a:srgbClr val="99FF33"/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images.google.com/url?source=imgres&amp;ct=img&amp;q=http://caravanofdreams.files.wordpress.com/2008/09/wallpaper_camel_desert.jpg&amp;usg=AFQjCNHElDY68w6eEZK-3O9rUDVEjmcbC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05200"/>
            <a:ext cx="7772400" cy="2438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JOSEPH &amp; his brothers - again</a:t>
            </a:r>
            <a: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  <a:t/>
            </a:r>
            <a:b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</a:b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(Back to Canaan – Almost!)</a:t>
            </a:r>
            <a:b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ligrapher" pitchFamily="2" charset="0"/>
              </a:rPr>
              <a:t>Genesis 43</a:t>
            </a:r>
            <a:endParaRPr lang="en-US" sz="3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ligrapher" pitchFamily="2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ages.google.com/url?source=imgres&amp;ct=img&amp;q=http://www.ebibleteacher.com/images/sinai1.jpg&amp;usg=AFQjCNHgQlJ7CmZ49pfpi_clvUcy29yn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2237" cy="685800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V="1">
            <a:off x="838200" y="1066800"/>
            <a:ext cx="6858000" cy="2057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781800" y="1524000"/>
            <a:ext cx="2852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Canaan</a:t>
            </a:r>
            <a:endParaRPr lang="en-US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images.google.com/url?source=imgres&amp;ct=img&amp;q=http://caravanofdreams.files.wordpress.com/2008/09/wallpaper_camel_desert.jpg&amp;usg=AFQjCNHElDY68w6eEZK-3O9rUDVEjmcbC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2438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JOSEPH &amp; his brothers - again</a:t>
            </a:r>
            <a: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  <a:t/>
            </a:r>
            <a:b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</a:b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(Back to Canaan – Almost!)</a:t>
            </a:r>
            <a:b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ligrapher" pitchFamily="2" charset="0"/>
              </a:rPr>
              <a:t>Genesis 43</a:t>
            </a:r>
            <a:endParaRPr lang="en-US" sz="3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ligraphe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71800"/>
            <a:ext cx="7543800" cy="3352800"/>
          </a:xfrm>
        </p:spPr>
        <p:txBody>
          <a:bodyPr>
            <a:normAutofit/>
          </a:bodyPr>
          <a:lstStyle/>
          <a:p>
            <a:r>
              <a:rPr lang="en-US" sz="4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SILVER  IN                THE  SACKS:</a:t>
            </a:r>
          </a:p>
          <a:p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Joseph’s Plot</a:t>
            </a:r>
          </a:p>
          <a:p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The Brother’s Plight</a:t>
            </a:r>
            <a:endParaRPr lang="en-US" sz="48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roadview" pitchFamily="2" charset="0"/>
            </a:endParaRPr>
          </a:p>
          <a:p>
            <a:endParaRPr lang="en-US" dirty="0">
              <a:solidFill>
                <a:srgbClr val="99FF33"/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images.google.com/url?source=imgres&amp;ct=img&amp;q=http://ugandaninsomniac.files.wordpress.com/2008/10/money-heart-4.jpg&amp;usg=AFQjCNHa1AAi9NrCc2PaBUPlu_e8jk2Mh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2867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2438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JOSEPH &amp; his brothers - again</a:t>
            </a:r>
            <a: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  <a:t/>
            </a:r>
            <a:b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</a:b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(Back to Canaan – Again!)</a:t>
            </a:r>
            <a:b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ligrapher" pitchFamily="2" charset="0"/>
              </a:rPr>
              <a:t>Genesis 43</a:t>
            </a:r>
            <a:endParaRPr lang="en-US" sz="3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ligraphe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71800"/>
            <a:ext cx="7543800" cy="3352800"/>
          </a:xfrm>
        </p:spPr>
        <p:txBody>
          <a:bodyPr>
            <a:normAutofit/>
          </a:bodyPr>
          <a:lstStyle/>
          <a:p>
            <a:r>
              <a:rPr lang="en-US" sz="4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SEARCHING  SACKS     &amp;  HEARTS :</a:t>
            </a:r>
          </a:p>
          <a:p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First the Sacks</a:t>
            </a:r>
          </a:p>
          <a:p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Now the Hearts</a:t>
            </a:r>
            <a:endParaRPr lang="en-US" sz="48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roadview" pitchFamily="2" charset="0"/>
            </a:endParaRPr>
          </a:p>
          <a:p>
            <a:endParaRPr lang="en-US" dirty="0">
              <a:solidFill>
                <a:srgbClr val="99FF33"/>
              </a:solidFill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images.google.com/url?source=imgres&amp;ct=img&amp;q=http://www.matsuk12.us/matsu/lib/matsu/_shared/images/scroll-stock2.jpg&amp;usg=AFQjCNG-ocZ7muRO7YjVWtLMvTae3ifU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06680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Kosher Extended" pitchFamily="2" charset="0"/>
              </a:rPr>
              <a:t>The 12 Sons of Jacob</a:t>
            </a:r>
            <a:endParaRPr lang="en-US" sz="4800" b="1" dirty="0">
              <a:latin typeface="Kosher Extended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3352800"/>
          </a:xfrm>
        </p:spPr>
        <p:txBody>
          <a:bodyPr>
            <a:normAutofit lnSpcReduction="10000"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Broadview" pitchFamily="2" charset="0"/>
              </a:rPr>
              <a:t>6 sons with Leah</a:t>
            </a:r>
          </a:p>
          <a:p>
            <a:r>
              <a:rPr lang="en-US" sz="4800" dirty="0" smtClean="0">
                <a:solidFill>
                  <a:schemeClr val="tx1"/>
                </a:solidFill>
                <a:latin typeface="Broadview" pitchFamily="2" charset="0"/>
              </a:rPr>
              <a:t>2 sons with </a:t>
            </a:r>
            <a:r>
              <a:rPr lang="en-US" sz="4800" dirty="0" err="1" smtClean="0">
                <a:solidFill>
                  <a:schemeClr val="tx1"/>
                </a:solidFill>
                <a:latin typeface="Broadview" pitchFamily="2" charset="0"/>
              </a:rPr>
              <a:t>Bilhah</a:t>
            </a:r>
            <a:endParaRPr lang="en-US" sz="4800" dirty="0" smtClean="0">
              <a:solidFill>
                <a:schemeClr val="tx1"/>
              </a:solidFill>
              <a:latin typeface="Broadview" pitchFamily="2" charset="0"/>
            </a:endParaRPr>
          </a:p>
          <a:p>
            <a:r>
              <a:rPr lang="en-US" sz="4800" dirty="0" smtClean="0">
                <a:solidFill>
                  <a:schemeClr val="tx1"/>
                </a:solidFill>
                <a:latin typeface="Broadview" pitchFamily="2" charset="0"/>
              </a:rPr>
              <a:t>2 sons with </a:t>
            </a:r>
            <a:r>
              <a:rPr lang="en-US" sz="4800" dirty="0" err="1" smtClean="0">
                <a:solidFill>
                  <a:schemeClr val="tx1"/>
                </a:solidFill>
                <a:latin typeface="Broadview" pitchFamily="2" charset="0"/>
              </a:rPr>
              <a:t>Zilpah</a:t>
            </a:r>
            <a:endParaRPr lang="en-US" sz="4800" dirty="0" smtClean="0">
              <a:solidFill>
                <a:schemeClr val="tx1"/>
              </a:solidFill>
              <a:latin typeface="Broadview" pitchFamily="2" charset="0"/>
            </a:endParaRPr>
          </a:p>
          <a:p>
            <a:r>
              <a:rPr lang="en-US" sz="4800" dirty="0" smtClean="0">
                <a:solidFill>
                  <a:srgbClr val="C00000"/>
                </a:solidFill>
                <a:latin typeface="Broadview" pitchFamily="2" charset="0"/>
              </a:rPr>
              <a:t>2 sons with Rachel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images.google.com/url?source=imgres&amp;ct=img&amp;q=http://harlowgold.tripod.com/yul1.jpg&amp;usg=AFQjCNEfKHDOFB5U8IV_mjNy-C9Gnsgs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27374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2438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JOSEPH &amp; his brothers - again</a:t>
            </a:r>
            <a: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  <a:t/>
            </a:r>
            <a:b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</a:b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(Back to Canaan – Almost!)</a:t>
            </a:r>
            <a:b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ligrapher" pitchFamily="2" charset="0"/>
              </a:rPr>
              <a:t>Genesis 43</a:t>
            </a:r>
            <a:endParaRPr lang="en-US" sz="3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ligraphe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71800"/>
            <a:ext cx="7543800" cy="3352800"/>
          </a:xfrm>
        </p:spPr>
        <p:txBody>
          <a:bodyPr>
            <a:normAutofit/>
          </a:bodyPr>
          <a:lstStyle/>
          <a:p>
            <a:r>
              <a:rPr lang="en-US" sz="4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TESTIMONY   AT  THE  TRIAL :</a:t>
            </a:r>
          </a:p>
          <a:p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Joseph the Judge</a:t>
            </a:r>
          </a:p>
          <a:p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Judah the Defendant</a:t>
            </a:r>
            <a:endParaRPr lang="en-US" sz="48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roadview" pitchFamily="2" charset="0"/>
            </a:endParaRPr>
          </a:p>
          <a:p>
            <a:endParaRPr lang="en-US" dirty="0">
              <a:solidFill>
                <a:srgbClr val="99FF33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google.com/url?source=imgres&amp;ct=img&amp;q=http://wandering-jew.com/userimages/joseph.jpg&amp;usg=AFQjCNE4WCcEkw1idq2rGOlxQPcNwAUa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2438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JOSEPH &amp; his brothers – finally!</a:t>
            </a:r>
            <a: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  <a:t/>
            </a:r>
            <a:b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</a:b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(Grace to the Guilty)</a:t>
            </a:r>
            <a:b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ligrapher" pitchFamily="2" charset="0"/>
              </a:rPr>
              <a:t>Genesis 45:1-15</a:t>
            </a:r>
            <a:endParaRPr lang="en-US" sz="3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ligraphe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71800"/>
            <a:ext cx="7543800" cy="3352800"/>
          </a:xfrm>
        </p:spPr>
        <p:txBody>
          <a:bodyPr>
            <a:normAutofit/>
          </a:bodyPr>
          <a:lstStyle/>
          <a:p>
            <a:r>
              <a:rPr lang="en-US" sz="4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THE  REVELATION :</a:t>
            </a:r>
          </a:p>
          <a:p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The Mask is Removed</a:t>
            </a:r>
            <a:endParaRPr lang="en-US" sz="48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roadview" pitchFamily="2" charset="0"/>
            </a:endParaRPr>
          </a:p>
          <a:p>
            <a:endParaRPr lang="en-US" dirty="0">
              <a:solidFill>
                <a:srgbClr val="99FF33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google.com/url?source=imgres&amp;ct=img&amp;q=http://wandering-jew.com/userimages/joseph.jpg&amp;usg=AFQjCNE4WCcEkw1idq2rGOlxQPcNwAUaa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2438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JOSEPH &amp; his brothers – finally!</a:t>
            </a:r>
            <a: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  <a:t/>
            </a:r>
            <a:b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</a:b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(Grace to the Guilty)</a:t>
            </a:r>
            <a:b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ligrapher" pitchFamily="2" charset="0"/>
              </a:rPr>
              <a:t>Genesis 45:1-15</a:t>
            </a:r>
            <a:endParaRPr lang="en-US" sz="3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ligraphe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971800"/>
            <a:ext cx="7696200" cy="3352800"/>
          </a:xfrm>
        </p:spPr>
        <p:txBody>
          <a:bodyPr>
            <a:normAutofit/>
          </a:bodyPr>
          <a:lstStyle/>
          <a:p>
            <a:r>
              <a:rPr lang="en-US" sz="4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THE  RECONCILIATION:</a:t>
            </a:r>
          </a:p>
          <a:p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The Plan</a:t>
            </a:r>
          </a:p>
          <a:p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The Peace</a:t>
            </a:r>
            <a:endParaRPr lang="en-US" sz="48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roadview" pitchFamily="2" charset="0"/>
            </a:endParaRPr>
          </a:p>
          <a:p>
            <a:endParaRPr lang="en-US" dirty="0">
              <a:solidFill>
                <a:srgbClr val="99FF33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images.google.com/url?source=imgres&amp;ct=img&amp;q=http://wmasscatholicvoices.files.wordpress.com/2009/12/camel-caravan.jpg&amp;usg=AFQjCNGlgi_I-aARvfd0ZrI8ObcxUSuMz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2438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Back to </a:t>
            </a:r>
            <a:r>
              <a:rPr lang="en-US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canaan</a:t>
            </a:r>
            <a:r>
              <a:rPr lang="en-US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 - again!</a:t>
            </a:r>
            <a: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  <a:t/>
            </a:r>
            <a:b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</a:b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(Joseph Commands:                       “Go Get My Father!”)</a:t>
            </a:r>
            <a:b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ligrapher" pitchFamily="2" charset="0"/>
              </a:rPr>
              <a:t>Genesis 45:16-28</a:t>
            </a:r>
            <a:endParaRPr lang="en-US" sz="3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ligraphe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438400"/>
            <a:ext cx="7696200" cy="3886200"/>
          </a:xfrm>
        </p:spPr>
        <p:txBody>
          <a:bodyPr>
            <a:normAutofit lnSpcReduction="10000"/>
          </a:bodyPr>
          <a:lstStyle/>
          <a:p>
            <a:r>
              <a:rPr lang="en-US" sz="4800" i="1" dirty="0" smtClean="0">
                <a:ln>
                  <a:solidFill>
                    <a:sysClr val="windowText" lastClr="000000"/>
                  </a:solidFill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PHARAOH  &amp; JOSPEH:</a:t>
            </a:r>
          </a:p>
          <a:p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Pharaoh is Pleased</a:t>
            </a:r>
          </a:p>
          <a:p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Pharaoh Commands Joseph</a:t>
            </a:r>
            <a:endParaRPr lang="en-US" sz="48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roadview" pitchFamily="2" charset="0"/>
            </a:endParaRPr>
          </a:p>
          <a:p>
            <a:endParaRPr lang="en-US" dirty="0">
              <a:solidFill>
                <a:srgbClr val="99FF33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images.google.com/url?source=imgres&amp;ct=img&amp;q=http://wmasscatholicvoices.files.wordpress.com/2009/12/camel-caravan.jpg&amp;usg=AFQjCNGlgi_I-aARvfd0ZrI8ObcxUSuMz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2438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Back to </a:t>
            </a:r>
            <a:r>
              <a:rPr lang="en-US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canaan</a:t>
            </a:r>
            <a:r>
              <a:rPr lang="en-US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 - again!</a:t>
            </a:r>
            <a: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  <a:t/>
            </a:r>
            <a:b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</a:b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(“Go Get My Father!”)</a:t>
            </a:r>
            <a:b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ligrapher" pitchFamily="2" charset="0"/>
              </a:rPr>
              <a:t>Genesis 45:16-28</a:t>
            </a:r>
            <a:endParaRPr lang="en-US" sz="3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ligraphe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438400"/>
            <a:ext cx="7696200" cy="3886200"/>
          </a:xfrm>
        </p:spPr>
        <p:txBody>
          <a:bodyPr>
            <a:normAutofit fontScale="92500" lnSpcReduction="20000"/>
          </a:bodyPr>
          <a:lstStyle/>
          <a:p>
            <a:r>
              <a:rPr lang="en-US" sz="4800" i="1" dirty="0" smtClean="0">
                <a:ln>
                  <a:solidFill>
                    <a:sysClr val="windowText" lastClr="000000"/>
                  </a:solidFill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JOSEPH &amp; HIS BROTHERS:</a:t>
            </a:r>
            <a:endParaRPr lang="en-US" sz="4800" dirty="0" smtClean="0">
              <a:ln>
                <a:solidFill>
                  <a:sysClr val="windowText" lastClr="000000"/>
                </a:solidFill>
              </a:ln>
              <a:solidFill>
                <a:srgbClr val="99FF33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oulder" pitchFamily="2" charset="0"/>
            </a:endParaRPr>
          </a:p>
          <a:p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Joseph Carries Out Pharaoh’s Orders      </a:t>
            </a:r>
          </a:p>
          <a:p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The Brothers Carry Out Joseph’s Orders</a:t>
            </a:r>
            <a:endParaRPr lang="en-US" sz="4800" dirty="0" smtClean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roadview" pitchFamily="2" charset="0"/>
            </a:endParaRPr>
          </a:p>
          <a:p>
            <a:endParaRPr lang="en-US" dirty="0">
              <a:solidFill>
                <a:srgbClr val="99FF33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ages.google.com/url?source=imgres&amp;ct=img&amp;q=http://www.ebibleteacher.com/images/sinai1.jpg&amp;usg=AFQjCNHgQlJ7CmZ49pfpi_clvUcy29yn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2237" cy="685800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V="1">
            <a:off x="838200" y="1066800"/>
            <a:ext cx="6858000" cy="2057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781800" y="1524000"/>
            <a:ext cx="2852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Canaan</a:t>
            </a:r>
            <a:endParaRPr lang="en-US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ages.google.com/url?source=imgres&amp;ct=img&amp;q=http://shawngoestoisrael.files.wordpress.com/2007/07/moses.jpg&amp;usg=AFQjCNEK5x9ATfTgnQhym2vTeL-jBqkO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928" y="0"/>
            <a:ext cx="9153928" cy="6096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2438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JOSEPH &amp; JACOB</a:t>
            </a:r>
            <a: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  <a:t/>
            </a:r>
            <a:b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</a:b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(Glad Reunion Day!)</a:t>
            </a:r>
            <a:b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ligrapher" pitchFamily="2" charset="0"/>
              </a:rPr>
              <a:t>Genesis 46:1-34</a:t>
            </a:r>
            <a:endParaRPr lang="en-US" sz="3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ligraphe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438400"/>
            <a:ext cx="7696200" cy="3886200"/>
          </a:xfrm>
        </p:spPr>
        <p:txBody>
          <a:bodyPr>
            <a:normAutofit/>
          </a:bodyPr>
          <a:lstStyle/>
          <a:p>
            <a:r>
              <a:rPr lang="en-US" sz="4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JACOB’S  VISION:</a:t>
            </a:r>
          </a:p>
          <a:p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God Speaks to Jacob</a:t>
            </a:r>
          </a:p>
          <a:p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Jacob Obeys God</a:t>
            </a:r>
            <a:endParaRPr lang="en-US" sz="4800" dirty="0" smtClean="0">
              <a:ln>
                <a:solidFill>
                  <a:sysClr val="windowText" lastClr="000000"/>
                </a:solidFill>
              </a:ln>
              <a:solidFill>
                <a:srgbClr val="99FF33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roadview" pitchFamily="2" charset="0"/>
            </a:endParaRPr>
          </a:p>
          <a:p>
            <a:endParaRPr lang="en-US" dirty="0">
              <a:solidFill>
                <a:srgbClr val="99FF3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images.google.com/url?source=imgres&amp;ct=img&amp;q=http://www.ebibleteacher.com/images/sinai1.jpg&amp;usg=AFQjCNHgQlJ7CmZ49pfpi_clvUcy29yn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2237" cy="685800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rot="10800000" flipV="1">
            <a:off x="914400" y="1219200"/>
            <a:ext cx="6705600" cy="1905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781800" y="1524000"/>
            <a:ext cx="2852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Canaan</a:t>
            </a:r>
            <a:endParaRPr lang="en-US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mages.google.com/url?source=imgres&amp;ct=img&amp;q=http://s2.hubimg.com/u/444245_f496.jpg&amp;usg=AFQjCNF_YbfkqjPo72dF8Kn8YH2a3ALM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258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2438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JOSEPH &amp; JACOB</a:t>
            </a:r>
            <a: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  <a:t/>
            </a:r>
            <a:b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</a:b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(Glad Reunion Day!)</a:t>
            </a:r>
            <a:b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ligrapher" pitchFamily="2" charset="0"/>
              </a:rPr>
              <a:t>Genesis 46:1-34</a:t>
            </a:r>
            <a:endParaRPr lang="en-US" sz="3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ligraphe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438400"/>
            <a:ext cx="7696200" cy="3886200"/>
          </a:xfrm>
        </p:spPr>
        <p:txBody>
          <a:bodyPr>
            <a:normAutofit/>
          </a:bodyPr>
          <a:lstStyle/>
          <a:p>
            <a:r>
              <a:rPr lang="en-US" sz="4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JACOB’S  &amp;  JOSEPH’S  VICTORY:</a:t>
            </a:r>
          </a:p>
          <a:p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The Long Wait</a:t>
            </a:r>
          </a:p>
          <a:p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The Longed-for Reunion</a:t>
            </a:r>
            <a:endParaRPr lang="en-US" sz="4800" dirty="0" smtClean="0">
              <a:ln>
                <a:solidFill>
                  <a:sysClr val="windowText" lastClr="000000"/>
                </a:solidFill>
              </a:ln>
              <a:solidFill>
                <a:srgbClr val="99FF33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roadview" pitchFamily="2" charset="0"/>
            </a:endParaRPr>
          </a:p>
          <a:p>
            <a:endParaRPr lang="en-US" dirty="0">
              <a:solidFill>
                <a:srgbClr val="99FF33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images.google.com/url?source=imgres&amp;ct=img&amp;q=http://oneyearbibleimages.com/jacob_pharaoh_.jpg&amp;usg=AFQjCNHS-3luCFKrpR8YjCD4XwTJSx3M_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66800"/>
            <a:ext cx="9144000" cy="1110684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2438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JOSEPH brings news       to pharaoh</a:t>
            </a:r>
            <a: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  <a:t/>
            </a:r>
            <a:b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</a:b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(Jacob Blesses Pharaoh)</a:t>
            </a:r>
            <a:b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</a:br>
            <a:endParaRPr lang="en-US" sz="3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ligraphe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438400"/>
            <a:ext cx="7696200" cy="3886200"/>
          </a:xfrm>
        </p:spPr>
        <p:txBody>
          <a:bodyPr>
            <a:normAutofit/>
          </a:bodyPr>
          <a:lstStyle/>
          <a:p>
            <a:r>
              <a:rPr lang="en-US" sz="4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JACOB  BLESSES PHARAOH:</a:t>
            </a:r>
          </a:p>
          <a:p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Role Reversal</a:t>
            </a:r>
          </a:p>
          <a:p>
            <a:endParaRPr lang="en-US" sz="4800" dirty="0" smtClean="0">
              <a:ln>
                <a:solidFill>
                  <a:sysClr val="windowText" lastClr="000000"/>
                </a:solidFill>
              </a:ln>
              <a:solidFill>
                <a:srgbClr val="99FF33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roadview" pitchFamily="2" charset="0"/>
            </a:endParaRPr>
          </a:p>
          <a:p>
            <a:endParaRPr lang="en-US" dirty="0">
              <a:solidFill>
                <a:srgbClr val="99FF33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images.google.com/url?source=imgres&amp;ct=img&amp;q=http://1.bp.blogspot.com/_nE_W2UGZeqQ/R2iwf6DDBPI/AAAAAAAAA6g/-560XJmK_jc/s400/JESUS%2BMARY%2BAND%2BJOSEPH%2BNEW%2BJEWISH.jpg&amp;usg=AFQjCNHtuW2AlUClOybLa03aZ2ef4Pai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747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Dragon" pitchFamily="2" charset="0"/>
              </a:rPr>
              <a:t>The Life &amp; Times of Joseph</a:t>
            </a:r>
            <a:endParaRPr lang="en-US" b="1" dirty="0"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Drago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sz="3900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INTRODUCTION:</a:t>
            </a:r>
          </a:p>
          <a:p>
            <a:endParaRPr lang="en-US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Kosher Extended" pitchFamily="2" charset="0"/>
            </a:endParaRPr>
          </a:p>
          <a:p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HISTORY</a:t>
            </a:r>
          </a:p>
          <a:p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PICTURED</a:t>
            </a:r>
          </a:p>
          <a:p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GREATER</a:t>
            </a:r>
          </a:p>
          <a:p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INSPIRED</a:t>
            </a:r>
          </a:p>
          <a:p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UNIQUE</a:t>
            </a:r>
          </a:p>
          <a:p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PROMINENCE</a:t>
            </a:r>
          </a:p>
          <a:p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EMULATE</a:t>
            </a:r>
            <a:endParaRPr lang="en-US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roadview" pitchFamily="2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images.google.com/url?source=imgres&amp;ct=img&amp;q=http://oneyearbibleimages.com/jacob_pharaoh_.jpg&amp;usg=AFQjCNHS-3luCFKrpR8YjCD4XwTJSx3M_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19200"/>
            <a:ext cx="9144000" cy="1110684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2438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JOSEPH brings news       to pharaoh</a:t>
            </a:r>
            <a: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  <a:t/>
            </a:r>
            <a:b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</a:b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(Jacob Blesses Pharaoh)</a:t>
            </a:r>
            <a:b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</a:br>
            <a:endParaRPr lang="en-US" sz="3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ligraphe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438400"/>
            <a:ext cx="7696200" cy="3886200"/>
          </a:xfrm>
        </p:spPr>
        <p:txBody>
          <a:bodyPr>
            <a:normAutofit/>
          </a:bodyPr>
          <a:lstStyle/>
          <a:p>
            <a:r>
              <a:rPr lang="en-US" sz="4800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PHARAOH  BLESSES JACOB:</a:t>
            </a:r>
          </a:p>
          <a:p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The Blessing Received</a:t>
            </a:r>
          </a:p>
          <a:p>
            <a:endParaRPr lang="en-US" sz="4800" dirty="0" smtClean="0">
              <a:ln>
                <a:solidFill>
                  <a:sysClr val="windowText" lastClr="000000"/>
                </a:solidFill>
              </a:ln>
              <a:solidFill>
                <a:srgbClr val="99FF33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roadview" pitchFamily="2" charset="0"/>
            </a:endParaRPr>
          </a:p>
          <a:p>
            <a:endParaRPr lang="en-US" dirty="0">
              <a:solidFill>
                <a:srgbClr val="99FF33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images.google.com/url?source=imgres&amp;ct=img&amp;q=http://beingbob.files.wordpress.com/2009/07/josephs-brothers-beg-for-help-cropped.jpg&amp;usg=AFQjCNF0U-dz6qehuPuoOaXpZVSuztEN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0275"/>
            <a:ext cx="9372600" cy="465772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2438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JOSEPH during the years of </a:t>
            </a:r>
            <a:r>
              <a:rPr lang="en-US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faminne</a:t>
            </a:r>
            <a: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  <a:t/>
            </a:r>
            <a:b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</a:b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(Joseph Blessing Egypt)</a:t>
            </a:r>
            <a:b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</a:b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ligrapher" pitchFamily="2" charset="0"/>
              </a:rPr>
              <a:t>Genesis 47:13-26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/>
            </a:r>
            <a:b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</a:br>
            <a:endParaRPr lang="en-US" sz="3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ligraphe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438400"/>
            <a:ext cx="7696200" cy="3886200"/>
          </a:xfrm>
        </p:spPr>
        <p:txBody>
          <a:bodyPr>
            <a:normAutofit lnSpcReduction="10000"/>
          </a:bodyPr>
          <a:lstStyle/>
          <a:p>
            <a:r>
              <a:rPr lang="en-US" sz="4800" i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THE  PEOPLE’S SITUATION:</a:t>
            </a:r>
          </a:p>
          <a:p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Famine in the Land</a:t>
            </a:r>
          </a:p>
          <a:p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A Starving People           in the Land</a:t>
            </a:r>
          </a:p>
          <a:p>
            <a:endParaRPr lang="en-US" sz="4800" dirty="0" smtClean="0">
              <a:ln>
                <a:solidFill>
                  <a:sysClr val="windowText" lastClr="000000"/>
                </a:solidFill>
              </a:ln>
              <a:solidFill>
                <a:srgbClr val="99FF33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roadview" pitchFamily="2" charset="0"/>
            </a:endParaRPr>
          </a:p>
          <a:p>
            <a:endParaRPr lang="en-US" dirty="0">
              <a:solidFill>
                <a:srgbClr val="99FF33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images.google.com/url?source=imgres&amp;ct=img&amp;q=http://beingbob.files.wordpress.com/2009/07/josephs-brothers-beg-for-help-cropped.jpg&amp;usg=AFQjCNF0U-dz6qehuPuoOaXpZVSuztEN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0275"/>
            <a:ext cx="9372600" cy="465772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228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2438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JOSEPH during the years of </a:t>
            </a:r>
            <a:r>
              <a:rPr lang="en-US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faminne</a:t>
            </a:r>
            <a: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  <a:t/>
            </a:r>
            <a:b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</a:b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(Joseph Blessing Egypt)</a:t>
            </a:r>
            <a:b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</a:b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ligrapher" pitchFamily="2" charset="0"/>
              </a:rPr>
              <a:t>Genesis 47:13-26 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/>
            </a:r>
            <a:b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</a:br>
            <a:endParaRPr lang="en-US" sz="3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ligraphe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438400"/>
            <a:ext cx="7696200" cy="3886200"/>
          </a:xfrm>
        </p:spPr>
        <p:txBody>
          <a:bodyPr>
            <a:normAutofit/>
          </a:bodyPr>
          <a:lstStyle/>
          <a:p>
            <a:r>
              <a:rPr lang="en-US" sz="4800" i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THE  SAVIOR’S SATISFACTION:</a:t>
            </a:r>
          </a:p>
          <a:p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Joseph to the Rescue</a:t>
            </a:r>
          </a:p>
          <a:p>
            <a:endParaRPr lang="en-US" sz="4800" dirty="0" smtClean="0">
              <a:ln>
                <a:solidFill>
                  <a:sysClr val="windowText" lastClr="000000"/>
                </a:solidFill>
              </a:ln>
              <a:solidFill>
                <a:srgbClr val="99FF33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roadview" pitchFamily="2" charset="0"/>
            </a:endParaRPr>
          </a:p>
          <a:p>
            <a:endParaRPr lang="en-US" dirty="0">
              <a:solidFill>
                <a:srgbClr val="99FF33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http://www.lds.org/gospellibrary/artbook/images/ArtBook__012_012__JacobBlessingHisSons_Sm_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-228600"/>
            <a:ext cx="9468998" cy="7239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2438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JOSEPH - &amp; </a:t>
            </a:r>
            <a:r>
              <a:rPr lang="en-US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jacob’s</a:t>
            </a:r>
            <a:r>
              <a:rPr lang="en-US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 death</a:t>
            </a:r>
            <a: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  <a:t/>
            </a:r>
            <a:b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</a:b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(Jacob’s  Birthday  &amp;               Jacob’s 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Deathday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)</a:t>
            </a:r>
            <a:b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</a:b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ligrapher" pitchFamily="2" charset="0"/>
              </a:rPr>
              <a:t>Genesis 47:27 – 49:33 </a:t>
            </a:r>
            <a:b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ligrapher" pitchFamily="2" charset="0"/>
              </a:rPr>
            </a:br>
            <a:endParaRPr lang="en-US" sz="3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ligraphe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438400"/>
            <a:ext cx="7696200" cy="3886200"/>
          </a:xfrm>
        </p:spPr>
        <p:txBody>
          <a:bodyPr>
            <a:normAutofit lnSpcReduction="10000"/>
          </a:bodyPr>
          <a:lstStyle/>
          <a:p>
            <a:r>
              <a:rPr lang="en-US" sz="4800" i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JACOB’S  BIRTHDAY:</a:t>
            </a:r>
          </a:p>
          <a:p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Jacob Celebrates 17 Years in Egypt</a:t>
            </a:r>
          </a:p>
          <a:p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Jacob’s Last Will &amp; Testament</a:t>
            </a:r>
          </a:p>
          <a:p>
            <a:endParaRPr lang="en-US" sz="4800" dirty="0" smtClean="0">
              <a:ln>
                <a:solidFill>
                  <a:sysClr val="windowText" lastClr="000000"/>
                </a:solidFill>
              </a:ln>
              <a:solidFill>
                <a:srgbClr val="99FF33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roadview" pitchFamily="2" charset="0"/>
            </a:endParaRPr>
          </a:p>
          <a:p>
            <a:endParaRPr lang="en-US" dirty="0">
              <a:solidFill>
                <a:srgbClr val="99FF33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lds.org/gospellibrary/artbook/images/ArtBook__012_012__JacobBlessingHisSons_Sm_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3802" y="-152400"/>
            <a:ext cx="9585898" cy="7239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2438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JOSEPH - &amp; </a:t>
            </a:r>
            <a:r>
              <a:rPr lang="en-US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jacob’s</a:t>
            </a:r>
            <a:r>
              <a:rPr lang="en-US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 death</a:t>
            </a:r>
            <a: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  <a:t/>
            </a:r>
            <a:b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</a:b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(Jacob’s  Birthday  &amp;               Jacob’s 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Deathday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)</a:t>
            </a:r>
            <a:b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ligrapher" pitchFamily="2" charset="0"/>
              </a:rPr>
              <a:t>Genesis 47:27 – 49:33 </a:t>
            </a:r>
            <a:b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ligrapher" pitchFamily="2" charset="0"/>
              </a:rPr>
            </a:br>
            <a:endParaRPr lang="en-US" sz="3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ligraphe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438400"/>
            <a:ext cx="7696200" cy="3886200"/>
          </a:xfrm>
        </p:spPr>
        <p:txBody>
          <a:bodyPr>
            <a:normAutofit fontScale="92500"/>
          </a:bodyPr>
          <a:lstStyle/>
          <a:p>
            <a:r>
              <a:rPr lang="en-US" sz="4800" i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JACOB’S  DEATHDAY:</a:t>
            </a:r>
          </a:p>
          <a:p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The Bad News</a:t>
            </a:r>
          </a:p>
          <a:p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The Good News</a:t>
            </a:r>
          </a:p>
          <a:p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More Good News Mixed with Some More Bad News</a:t>
            </a:r>
          </a:p>
          <a:p>
            <a:endParaRPr lang="en-US" sz="4800" dirty="0" smtClean="0">
              <a:ln>
                <a:solidFill>
                  <a:sysClr val="windowText" lastClr="000000"/>
                </a:solidFill>
              </a:ln>
              <a:solidFill>
                <a:srgbClr val="99FF33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roadview" pitchFamily="2" charset="0"/>
            </a:endParaRPr>
          </a:p>
          <a:p>
            <a:endParaRPr lang="en-US" dirty="0">
              <a:solidFill>
                <a:srgbClr val="99FF33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http://images.google.com/url?source=imgres&amp;ct=img&amp;q=http://www1.sulekha.com/mstore/ragaabhinaya/albums/default/tears.jpg&amp;usg=AFQjCNGZ7qthoK90oWnBCGv2TEzlimG-z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2971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JOSEPH -                    &amp; </a:t>
            </a:r>
            <a:r>
              <a:rPr lang="en-US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jacob’s</a:t>
            </a:r>
            <a:r>
              <a:rPr lang="en-US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 funeral</a:t>
            </a:r>
            <a: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  <a:t/>
            </a:r>
            <a:b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</a:b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(Jacob Gathered to His People)</a:t>
            </a:r>
            <a:b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ligrapher" pitchFamily="2" charset="0"/>
              </a:rPr>
              <a:t>Genesis 50:1-13</a:t>
            </a:r>
            <a:b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ligrapher" pitchFamily="2" charset="0"/>
              </a:rPr>
            </a:br>
            <a:endParaRPr lang="en-US" sz="3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ligraphe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667000"/>
            <a:ext cx="7696200" cy="3962400"/>
          </a:xfrm>
        </p:spPr>
        <p:txBody>
          <a:bodyPr>
            <a:normAutofit fontScale="92500"/>
          </a:bodyPr>
          <a:lstStyle/>
          <a:p>
            <a:r>
              <a:rPr lang="en-US" sz="4800" i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JOSEPH’S TEARS  OVER  HIS  FATHER:  v.1</a:t>
            </a:r>
          </a:p>
          <a:p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Joseph Weeps Over Jacob</a:t>
            </a:r>
          </a:p>
          <a:p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Joseph Kisses His           Father Goodbye</a:t>
            </a:r>
          </a:p>
          <a:p>
            <a:endParaRPr lang="en-US" sz="4800" dirty="0" smtClean="0">
              <a:ln>
                <a:solidFill>
                  <a:sysClr val="windowText" lastClr="000000"/>
                </a:solidFill>
              </a:ln>
              <a:solidFill>
                <a:srgbClr val="99FF33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roadview" pitchFamily="2" charset="0"/>
            </a:endParaRPr>
          </a:p>
          <a:p>
            <a:endParaRPr lang="en-US" dirty="0">
              <a:solidFill>
                <a:srgbClr val="99FF33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images.google.com/url?source=imgres&amp;ct=img&amp;q=http://charltonhestonworld.homestead.com/files/ch-moses-rameses1.jpg&amp;usg=AFQjCNFJXaYhMf_5LrCBsOb8SgW62WgCB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7086600" cy="689110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images.google.com/url?source=imgres&amp;ct=img&amp;q=http://charltonhestonworld.homestead.com/files/ch-moses-rameses1.jpg&amp;usg=AFQjCNFJXaYhMf_5LrCBsOb8SgW62WgCB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-33108"/>
            <a:ext cx="7086600" cy="689110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2971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JOSEPH -                    &amp; </a:t>
            </a:r>
            <a:r>
              <a:rPr lang="en-US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jacob’s</a:t>
            </a:r>
            <a:r>
              <a:rPr lang="en-US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 funeral</a:t>
            </a:r>
            <a: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  <a:t/>
            </a:r>
            <a:b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</a:b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(Jacob Gathered to His People)</a:t>
            </a:r>
            <a:b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ligrapher" pitchFamily="2" charset="0"/>
              </a:rPr>
              <a:t>Genesis 50:1-13</a:t>
            </a:r>
            <a:b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ligrapher" pitchFamily="2" charset="0"/>
              </a:rPr>
            </a:br>
            <a:endParaRPr lang="en-US" sz="3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ligraphe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667000"/>
            <a:ext cx="7696200" cy="3962400"/>
          </a:xfrm>
        </p:spPr>
        <p:txBody>
          <a:bodyPr>
            <a:normAutofit/>
          </a:bodyPr>
          <a:lstStyle/>
          <a:p>
            <a:r>
              <a:rPr lang="en-US" sz="4800" i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JOSEPH’S  COMMAND TO HIS SERVANTS:  vv.2,3</a:t>
            </a:r>
          </a:p>
          <a:p>
            <a:endParaRPr lang="en-US" sz="4800" dirty="0" smtClean="0">
              <a:ln>
                <a:solidFill>
                  <a:sysClr val="windowText" lastClr="000000"/>
                </a:solidFill>
              </a:ln>
              <a:solidFill>
                <a:srgbClr val="99FF33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roadview" pitchFamily="2" charset="0"/>
            </a:endParaRPr>
          </a:p>
          <a:p>
            <a:endParaRPr lang="en-US" dirty="0">
              <a:solidFill>
                <a:srgbClr val="99FF33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http://images.google.com/url?source=imgres&amp;ct=img&amp;q=http://www.1st-art-gallery.com/thumbnail/104045/1/Joseph-Interpreting-Pharaoh%2427s-Dream-1894.jpg&amp;usg=AFQjCNF1KRgbUTodLAai-2piJY7nAJjz-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77400" cy="68770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2971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JOSEPH -                    &amp; </a:t>
            </a:r>
            <a:r>
              <a:rPr lang="en-US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jacob’s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 funeral</a:t>
            </a:r>
            <a: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  <a:t/>
            </a:r>
            <a:b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</a:b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(Jacob Gathered to His People)</a:t>
            </a:r>
            <a:b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ligrapher" pitchFamily="2" charset="0"/>
              </a:rPr>
              <a:t>Genesis 50:1-13</a:t>
            </a:r>
            <a:b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ligrapher" pitchFamily="2" charset="0"/>
              </a:rPr>
            </a:br>
            <a:endParaRPr lang="en-US" sz="3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ligraphe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667000"/>
            <a:ext cx="7696200" cy="3962400"/>
          </a:xfrm>
        </p:spPr>
        <p:txBody>
          <a:bodyPr>
            <a:normAutofit/>
          </a:bodyPr>
          <a:lstStyle/>
          <a:p>
            <a:r>
              <a:rPr lang="en-US" sz="4800" i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JOSEPH’S  PLEA  TO  HIS   KING:  </a:t>
            </a:r>
          </a:p>
          <a:p>
            <a:r>
              <a:rPr lang="en-US" sz="4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Joseph’s Request </a:t>
            </a:r>
          </a:p>
          <a:p>
            <a:r>
              <a:rPr lang="en-US" sz="4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Pharaoh’s Response</a:t>
            </a:r>
          </a:p>
          <a:p>
            <a:endParaRPr lang="en-US" sz="4800" dirty="0" smtClean="0">
              <a:ln>
                <a:solidFill>
                  <a:sysClr val="windowText" lastClr="000000"/>
                </a:solidFill>
              </a:ln>
              <a:solidFill>
                <a:srgbClr val="99FF33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roadview" pitchFamily="2" charset="0"/>
            </a:endParaRPr>
          </a:p>
          <a:p>
            <a:endParaRPr lang="en-US" dirty="0">
              <a:solidFill>
                <a:srgbClr val="99FF33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images.google.com/url?source=imgres&amp;ct=img&amp;q=http://newsimg.bbc.co.uk/media/images/41110000/jpg/_41110704_09camelspedersen.jpg&amp;usg=AFQjCNGkyXu4gYfazsRUCHTmfHBAvut1J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276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2971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JOSEPH -                    &amp; </a:t>
            </a:r>
            <a:r>
              <a:rPr lang="en-US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jacob’s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 funeral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  <a:t/>
            </a:r>
            <a:br>
              <a:rPr lang="en-US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</a:b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(Jacob Gathered to His People)</a:t>
            </a:r>
            <a:b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ligrapher" pitchFamily="2" charset="0"/>
              </a:rPr>
              <a:t>Genesis 50:1-13</a:t>
            </a:r>
            <a:b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ligrapher" pitchFamily="2" charset="0"/>
              </a:rPr>
            </a:br>
            <a:endParaRPr lang="en-US" sz="3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ligraphe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667000"/>
            <a:ext cx="7696200" cy="3962400"/>
          </a:xfrm>
        </p:spPr>
        <p:txBody>
          <a:bodyPr>
            <a:normAutofit lnSpcReduction="10000"/>
          </a:bodyPr>
          <a:lstStyle/>
          <a:p>
            <a:r>
              <a:rPr lang="en-US" sz="4800" i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JOSEPH’S  PROCESSION  TO CANAAN:  </a:t>
            </a:r>
          </a:p>
          <a:p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The Journey Back Home</a:t>
            </a:r>
          </a:p>
          <a:p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The Impact on Canaan</a:t>
            </a:r>
          </a:p>
          <a:p>
            <a:endParaRPr lang="en-US" sz="4800" dirty="0" smtClean="0">
              <a:ln>
                <a:solidFill>
                  <a:sysClr val="windowText" lastClr="000000"/>
                </a:solidFill>
              </a:ln>
              <a:solidFill>
                <a:srgbClr val="99FF33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roadview" pitchFamily="2" charset="0"/>
            </a:endParaRPr>
          </a:p>
          <a:p>
            <a:endParaRPr lang="en-US" dirty="0">
              <a:solidFill>
                <a:srgbClr val="99FF33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images.google.com/url?source=imgres&amp;ct=img&amp;q=http://keyboardsforchrist.com/Joseph027.jpg&amp;usg=AFQjCNHXuD8L_GT_SJZ2FaOZ96BcWxbcF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2971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JOSEPH &amp; his brothers – one more time!                  </a:t>
            </a:r>
            <a: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  <a:t/>
            </a:r>
            <a:b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</a:b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(B.G.M.I.F.G.)</a:t>
            </a:r>
            <a:b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ligrapher" pitchFamily="2" charset="0"/>
              </a:rPr>
              <a:t>Genesis 50:14-21</a:t>
            </a:r>
            <a:b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ligrapher" pitchFamily="2" charset="0"/>
              </a:rPr>
            </a:br>
            <a:endParaRPr lang="en-US" sz="3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ligraphe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667000"/>
            <a:ext cx="7696200" cy="3962400"/>
          </a:xfrm>
        </p:spPr>
        <p:txBody>
          <a:bodyPr>
            <a:normAutofit fontScale="92500" lnSpcReduction="20000"/>
          </a:bodyPr>
          <a:lstStyle/>
          <a:p>
            <a:r>
              <a:rPr lang="en-US" sz="4800" i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JOSEPH’S  FINEST HOUR:  </a:t>
            </a:r>
          </a:p>
          <a:p>
            <a:r>
              <a:rPr lang="en-US" sz="4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Guilty Consciences</a:t>
            </a:r>
          </a:p>
          <a:p>
            <a:r>
              <a:rPr lang="en-US" sz="4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Concocted Stories</a:t>
            </a:r>
          </a:p>
          <a:p>
            <a:r>
              <a:rPr lang="en-US" sz="4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Broken Heartedness</a:t>
            </a:r>
          </a:p>
          <a:p>
            <a:r>
              <a:rPr lang="en-US" sz="4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Great Grace</a:t>
            </a:r>
          </a:p>
          <a:p>
            <a:endParaRPr lang="en-US" sz="4800" dirty="0" smtClean="0">
              <a:ln>
                <a:solidFill>
                  <a:sysClr val="windowText" lastClr="000000"/>
                </a:solidFill>
              </a:ln>
              <a:solidFill>
                <a:srgbClr val="99FF33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roadview" pitchFamily="2" charset="0"/>
            </a:endParaRPr>
          </a:p>
          <a:p>
            <a:endParaRPr lang="en-US" dirty="0">
              <a:solidFill>
                <a:srgbClr val="99FF33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http://images.google.com/url?source=imgres&amp;ct=img&amp;q=http://www.pe.com/multimedia/slideshow/2009/20091113_dream/images/04DREAMCOAT13WLF.jpg&amp;usg=AFQjCNHcmbfw0Gk-fV2K5J9G_r4Z0Ewu5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19200"/>
            <a:ext cx="9144000" cy="5638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2133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Kosher Extended" pitchFamily="2" charset="0"/>
              </a:rPr>
              <a:t>Joseph – the early years</a:t>
            </a:r>
            <a:br>
              <a:rPr lang="en-US" sz="4000" dirty="0" smtClean="0">
                <a:solidFill>
                  <a:schemeClr val="bg1"/>
                </a:solidFill>
                <a:latin typeface="Kosher Extended" pitchFamily="2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Boulder" pitchFamily="2" charset="0"/>
              </a:rPr>
              <a:t>(A Dysfunctional Family)</a:t>
            </a:r>
            <a:r>
              <a:rPr lang="en-US" sz="4000" dirty="0" smtClean="0">
                <a:solidFill>
                  <a:schemeClr val="bg1"/>
                </a:solidFill>
                <a:latin typeface="Boulder" pitchFamily="2" charset="0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Boulder" pitchFamily="2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lligrapher" pitchFamily="2" charset="0"/>
              </a:rPr>
              <a:t>Genesis 29:18-35 – 30:24</a:t>
            </a:r>
            <a:endParaRPr lang="en-US" sz="3600" dirty="0">
              <a:solidFill>
                <a:schemeClr val="bg1"/>
              </a:solidFill>
              <a:latin typeface="Calligraphe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133600"/>
            <a:ext cx="8001000" cy="47244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The Patriarch Jacob:</a:t>
            </a:r>
          </a:p>
          <a:p>
            <a:r>
              <a:rPr lang="en-US" sz="4800" i="1" dirty="0" smtClean="0"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His Background</a:t>
            </a:r>
          </a:p>
          <a:p>
            <a:r>
              <a:rPr lang="en-US" sz="4800" i="1" dirty="0" smtClean="0"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His Blunders</a:t>
            </a:r>
          </a:p>
          <a:p>
            <a:r>
              <a:rPr lang="en-US" sz="4800" i="1" dirty="0" smtClean="0"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His Blessings</a:t>
            </a:r>
            <a:endParaRPr lang="en-US" sz="4800" i="1" dirty="0">
              <a:solidFill>
                <a:srgbClr val="99FF33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14339" name="Picture 3" descr="C:\Users\Paul\AppData\Local\Microsoft\Windows\Temporary Internet Files\Content.IE5\8RM3SNC8\cross_in_heavenly_1024x76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505200"/>
            <a:ext cx="22352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4" name="Picture 6" descr="http://images.google.com/url?source=imgres&amp;ct=img&amp;q=http://www.molon.de/galleries/Egypt/NatMuseum/Tutankhamun/images01/04%2520Innermost%2520coffin.jpg&amp;usg=AFQjCNFE0UdhrF8CAtVJeLkyzCNdrQOy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42768" cy="7162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29718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JOSEPH &amp; his brothers – one more time!                  </a:t>
            </a:r>
            <a: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  <a:t/>
            </a:r>
            <a:b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</a:b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(B.G.M.I.F.G.)</a:t>
            </a:r>
            <a:b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ligrapher" pitchFamily="2" charset="0"/>
              </a:rPr>
              <a:t>Genesis 50:14-21</a:t>
            </a:r>
            <a:b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ligrapher" pitchFamily="2" charset="0"/>
              </a:rPr>
            </a:br>
            <a:endParaRPr lang="en-US" sz="3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ligraphe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667000"/>
            <a:ext cx="7696200" cy="3962400"/>
          </a:xfrm>
        </p:spPr>
        <p:txBody>
          <a:bodyPr>
            <a:normAutofit/>
          </a:bodyPr>
          <a:lstStyle/>
          <a:p>
            <a:r>
              <a:rPr lang="en-US" sz="4800" i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JOSEPH’S  FINAL  HOUR:  </a:t>
            </a:r>
          </a:p>
          <a:p>
            <a:r>
              <a:rPr lang="en-US" sz="4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A Comfortable Life</a:t>
            </a:r>
          </a:p>
          <a:p>
            <a:r>
              <a:rPr lang="en-US" sz="4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oulder" pitchFamily="2" charset="0"/>
              </a:rPr>
              <a:t>A Purposeful Life</a:t>
            </a:r>
          </a:p>
          <a:p>
            <a:endParaRPr lang="en-US" sz="4800" dirty="0" smtClean="0">
              <a:ln>
                <a:solidFill>
                  <a:sysClr val="windowText" lastClr="000000"/>
                </a:solidFill>
              </a:ln>
              <a:solidFill>
                <a:srgbClr val="99FF33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roadview" pitchFamily="2" charset="0"/>
            </a:endParaRPr>
          </a:p>
          <a:p>
            <a:endParaRPr lang="en-US" dirty="0">
              <a:solidFill>
                <a:srgbClr val="99FF33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re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" y="0"/>
            <a:ext cx="9829383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6324600"/>
          </a:xfrm>
        </p:spPr>
        <p:txBody>
          <a:bodyPr>
            <a:normAutofit fontScale="90000"/>
          </a:bodyPr>
          <a:lstStyle/>
          <a:p>
            <a:r>
              <a:rPr lang="en-US" sz="6000" b="1" i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Wide" pitchFamily="2" charset="0"/>
              </a:rPr>
              <a:t>GENESIS OPENS WITH:</a:t>
            </a:r>
            <a:r>
              <a:rPr lang="en-US" sz="6000" b="1" i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Wide" pitchFamily="2" charset="0"/>
              </a:rPr>
              <a:t/>
            </a:r>
            <a:br>
              <a:rPr lang="en-US" sz="6000" b="1" i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Wide" pitchFamily="2" charset="0"/>
              </a:rPr>
            </a:br>
            <a:r>
              <a:rPr lang="en-US" sz="6000" b="1" i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Wide" pitchFamily="2" charset="0"/>
              </a:rPr>
              <a:t/>
            </a:r>
            <a:br>
              <a:rPr lang="en-US" sz="6000" b="1" i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Wide" pitchFamily="2" charset="0"/>
              </a:rPr>
            </a:br>
            <a:r>
              <a:rPr lang="en-US" sz="6000" b="1" i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Wide" pitchFamily="2" charset="0"/>
              </a:rPr>
              <a:t/>
            </a:r>
            <a:br>
              <a:rPr lang="en-US" sz="6000" b="1" i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Wide" pitchFamily="2" charset="0"/>
              </a:rPr>
            </a:br>
            <a:r>
              <a:rPr lang="en-US" sz="6000" b="1" i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Wide" pitchFamily="2" charset="0"/>
              </a:rPr>
              <a:t/>
            </a:r>
            <a:br>
              <a:rPr lang="en-US" sz="6000" b="1" i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Wide" pitchFamily="2" charset="0"/>
              </a:rPr>
            </a:br>
            <a:r>
              <a:rPr lang="en-US" sz="6000" b="1" i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Wide" pitchFamily="2" charset="0"/>
              </a:rPr>
              <a:t/>
            </a:r>
            <a:br>
              <a:rPr lang="en-US" sz="6000" b="1" i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Wide" pitchFamily="2" charset="0"/>
              </a:rPr>
            </a:br>
            <a:r>
              <a:rPr lang="en-US" sz="6000" b="1" i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Wide" pitchFamily="2" charset="0"/>
              </a:rPr>
              <a:t> “IN THE BEGINNNING </a:t>
            </a:r>
            <a:r>
              <a:rPr lang="en-US" sz="6000" b="1" i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Wide" pitchFamily="2" charset="0"/>
              </a:rPr>
              <a:t>god created</a:t>
            </a:r>
            <a:r>
              <a:rPr lang="en-US" sz="6000" b="1" i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Wide" pitchFamily="2" charset="0"/>
              </a:rPr>
              <a:t>…”</a:t>
            </a:r>
            <a:endParaRPr lang="en-US" sz="6000" i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4" name="Picture 6" descr="http://images.google.com/url?source=imgres&amp;ct=img&amp;q=http://www.molon.de/galleries/Egypt/NatMuseum/Tutankhamun/images01/04%2520Innermost%2520coffin.jpg&amp;usg=AFQjCNFE0UdhrF8CAtVJeLkyzCNdrQOy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42768" cy="71628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9600"/>
            <a:ext cx="7696200" cy="6019800"/>
          </a:xfrm>
        </p:spPr>
        <p:txBody>
          <a:bodyPr>
            <a:normAutofit/>
          </a:bodyPr>
          <a:lstStyle/>
          <a:p>
            <a:r>
              <a:rPr lang="en-US" sz="5400" i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GENESIS CLOSES WITH:</a:t>
            </a:r>
          </a:p>
          <a:p>
            <a:endParaRPr lang="en-US" sz="5400" i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Kosher Extended" pitchFamily="2" charset="0"/>
            </a:endParaRPr>
          </a:p>
          <a:p>
            <a:endParaRPr lang="en-US" sz="5400" i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Kosher Extended" pitchFamily="2" charset="0"/>
            </a:endParaRPr>
          </a:p>
          <a:p>
            <a:r>
              <a:rPr lang="en-US" sz="5400" i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“A COFFIN IN EGYPT!”</a:t>
            </a:r>
            <a:r>
              <a:rPr lang="en-US" sz="5400" i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 </a:t>
            </a:r>
          </a:p>
          <a:p>
            <a:endParaRPr lang="en-US" sz="4800" dirty="0" smtClean="0">
              <a:ln>
                <a:solidFill>
                  <a:sysClr val="windowText" lastClr="000000"/>
                </a:solidFill>
              </a:ln>
              <a:solidFill>
                <a:srgbClr val="99FF33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roadview" pitchFamily="2" charset="0"/>
            </a:endParaRPr>
          </a:p>
          <a:p>
            <a:endParaRPr lang="en-US" dirty="0">
              <a:solidFill>
                <a:srgbClr val="99FF33"/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http://images.google.com/url?source=imgres&amp;ct=img&amp;q=http://www.pe.com/multimedia/slideshow/2009/20091113_dream/images/04DREAMCOAT13WLF.jpg&amp;usg=AFQjCNHcmbfw0Gk-fV2K5J9G_r4Z0Ewu5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19200"/>
            <a:ext cx="9144000" cy="5638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1905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Kosher Extended" pitchFamily="2" charset="0"/>
              </a:rPr>
              <a:t>Joseph – the early years</a:t>
            </a:r>
            <a:br>
              <a:rPr lang="en-US" sz="4000" dirty="0" smtClean="0">
                <a:solidFill>
                  <a:schemeClr val="bg1"/>
                </a:solidFill>
                <a:latin typeface="Kosher Extended" pitchFamily="2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Boulder" pitchFamily="2" charset="0"/>
              </a:rPr>
              <a:t>(A Dysfunctional Family)</a:t>
            </a:r>
            <a:br>
              <a:rPr lang="en-US" sz="4000" dirty="0" smtClean="0">
                <a:solidFill>
                  <a:schemeClr val="bg1"/>
                </a:solidFill>
                <a:latin typeface="Boulder" pitchFamily="2" charset="0"/>
              </a:rPr>
            </a:br>
            <a:r>
              <a:rPr lang="en-US" sz="3600" dirty="0" smtClean="0">
                <a:solidFill>
                  <a:schemeClr val="bg1"/>
                </a:solidFill>
                <a:latin typeface="Calligrapher" pitchFamily="2" charset="0"/>
              </a:rPr>
              <a:t>Genesis 29:18-35 &amp; 30:24</a:t>
            </a:r>
            <a:endParaRPr lang="en-US" sz="3600" dirty="0">
              <a:solidFill>
                <a:schemeClr val="bg1"/>
              </a:solidFill>
              <a:latin typeface="Calligraphe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05000"/>
            <a:ext cx="8001000" cy="47244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The Primacy of Joseph:</a:t>
            </a:r>
          </a:p>
          <a:p>
            <a:r>
              <a:rPr lang="en-US" sz="4800" i="1" dirty="0" smtClean="0"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The Problem Areas</a:t>
            </a:r>
          </a:p>
          <a:p>
            <a:r>
              <a:rPr lang="en-US" sz="4800" i="1" dirty="0" smtClean="0"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The Positive Areas</a:t>
            </a:r>
            <a:endParaRPr lang="en-US" sz="4800" i="1" dirty="0">
              <a:solidFill>
                <a:srgbClr val="99FF33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ages.google.com/url?source=imgres&amp;ct=img&amp;q=http://www.pep.ph/images/guide/959f13890.jpg&amp;usg=AFQjCNEXeKMAIvo-lRap_Nv_rFmuPpQD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144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Joseph &amp; His brothers</a:t>
            </a:r>
            <a:br>
              <a:rPr lang="en-US" dirty="0" smtClean="0"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</a:br>
            <a:r>
              <a:rPr lang="en-US" sz="4000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(A Rose Among Thorns)</a:t>
            </a: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oadview" pitchFamily="2" charset="0"/>
              </a:rPr>
              <a:t/>
            </a:r>
            <a:b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oadview" pitchFamily="2" charset="0"/>
              </a:rPr>
            </a:b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ligrapher" pitchFamily="2" charset="0"/>
              </a:rPr>
              <a:t>Genesis 37-40</a:t>
            </a:r>
            <a:endParaRPr lang="en-US" sz="40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alligraphe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286000"/>
            <a:ext cx="8382000" cy="33528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Boulder" pitchFamily="2" charset="0"/>
              </a:rPr>
              <a:t>JOSEPH’S CHARACTER:</a:t>
            </a:r>
          </a:p>
          <a:p>
            <a:r>
              <a:rPr lang="en-US" sz="40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Purity, Integrity &amp; Righteousness</a:t>
            </a:r>
          </a:p>
          <a:p>
            <a:endParaRPr lang="en-US" sz="4000" dirty="0" smtClean="0">
              <a:solidFill>
                <a:schemeClr val="tx1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Boulder" pitchFamily="2" charset="0"/>
            </a:endParaRPr>
          </a:p>
          <a:p>
            <a:endParaRPr lang="en-US" sz="4800" dirty="0">
              <a:solidFill>
                <a:schemeClr val="tx1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Boulder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4" name="Picture 4" descr="http://images.google.com/url?source=imgres&amp;ct=img&amp;q=http://static.squidoo.com/resize/squidoo_images/250/draft_lens5158232module39914072photo_1255134119josephs-dream.jpg&amp;usg=AFQjCNFZoGs6aMcxeCp-Txg3dFluVIsg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877"/>
            <a:ext cx="5562600" cy="685312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99FF33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Kosher Extended" pitchFamily="2" charset="0"/>
              </a:rPr>
              <a:t>Joseph &amp; His brothers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  <a:t/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Kosher Extended" pitchFamily="2" charset="0"/>
              </a:rPr>
            </a:br>
            <a:r>
              <a:rPr lang="en-US" sz="4000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roadview" pitchFamily="2" charset="0"/>
              </a:rPr>
              <a:t>(A Rose Among Thorns)</a:t>
            </a: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oadview" pitchFamily="2" charset="0"/>
              </a:rPr>
              <a:t/>
            </a:r>
            <a:b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Broadview" pitchFamily="2" charset="0"/>
              </a:rPr>
            </a:b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lligrapher" pitchFamily="2" charset="0"/>
              </a:rPr>
              <a:t>Genesis 37-40</a:t>
            </a:r>
            <a:endParaRPr lang="en-US" sz="40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Calligrapher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286000"/>
            <a:ext cx="8382000" cy="33528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Boulder" pitchFamily="2" charset="0"/>
              </a:rPr>
              <a:t>JOSEPH’S CELEBRITY:</a:t>
            </a:r>
          </a:p>
          <a:p>
            <a:r>
              <a:rPr lang="en-US" sz="4000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</a:t>
            </a:r>
            <a:r>
              <a:rPr lang="en-US" sz="40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is Revelations</a:t>
            </a:r>
          </a:p>
          <a:p>
            <a:r>
              <a:rPr lang="en-US" sz="40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His Rejection</a:t>
            </a:r>
            <a:endParaRPr lang="en-US" sz="4000" dirty="0" smtClean="0">
              <a:solidFill>
                <a:schemeClr val="tx1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Boulder" pitchFamily="2" charset="0"/>
            </a:endParaRPr>
          </a:p>
          <a:p>
            <a:endParaRPr lang="en-US" sz="4800" dirty="0">
              <a:solidFill>
                <a:schemeClr val="tx1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Boulder" pitchFamily="2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1828</TotalTime>
  <Words>882</Words>
  <Application>Microsoft Office PowerPoint</Application>
  <PresentationFormat>On-screen Show (4:3)</PresentationFormat>
  <Paragraphs>234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Pastor Charles Clark, Jr. &amp; III Welcome YOU</vt:lpstr>
      <vt:lpstr>The Life &amp; Times of Joseph</vt:lpstr>
      <vt:lpstr>Slide 3</vt:lpstr>
      <vt:lpstr>The 12 Sons of Jacob</vt:lpstr>
      <vt:lpstr>The Life &amp; Times of Joseph</vt:lpstr>
      <vt:lpstr>Joseph – the early years (A Dysfunctional Family) Genesis 29:18-35 – 30:24</vt:lpstr>
      <vt:lpstr>Joseph – the early years (A Dysfunctional Family) Genesis 29:18-35 &amp; 30:24</vt:lpstr>
      <vt:lpstr>Joseph &amp; His brothers (A Rose Among Thorns) Genesis 37-40</vt:lpstr>
      <vt:lpstr>Joseph &amp; His brothers (A Rose Among Thorns) Genesis 37-40</vt:lpstr>
      <vt:lpstr>Joseph &amp; His brothers (A Rose Among Thorns) Genesis 37-40</vt:lpstr>
      <vt:lpstr>Slide 11</vt:lpstr>
      <vt:lpstr>JOSEPH IN EGYPT (Down But Not Out) Genesis 39:1-6</vt:lpstr>
      <vt:lpstr>JOSEPH IN EGYPT (Down But Not Out) Genesis 39:1-6</vt:lpstr>
      <vt:lpstr>JOSEPH IN EGYPT (Down But Not Out) Genesis 39:1-6</vt:lpstr>
      <vt:lpstr>JOSEPH IN POTIPHAR’S HOUSE (The Ten Foot Pole Principle Genesis 39:7-19</vt:lpstr>
      <vt:lpstr>JOSEPH IN POTIPHAR’S HOUSE (The Ten Foot Pole Principle Genesis 39:7-19</vt:lpstr>
      <vt:lpstr>JOSEPH IN POTIPHAR’S HOUSE (The Ten-Foot Pole Principle) Genesis 39:7-19</vt:lpstr>
      <vt:lpstr>JOSEPH IN POTIPHAR’S HOUSE- 2 (“Testing, 1,2,…”) Genesis 39:7-12</vt:lpstr>
      <vt:lpstr>JOSEPH IN POTIPHAR’S HOUSE - 2 (“Testing, 1,2…”) Genesis 39:7-12</vt:lpstr>
      <vt:lpstr>JOSEPH IN PRISON (Deserted or Delivered?) Genesis 39:20-23</vt:lpstr>
      <vt:lpstr>JOSEPH IN PRISON (Deserted or Delivered?) Genesis 39:20-23</vt:lpstr>
      <vt:lpstr>JOSEPH IN PRISON-2 (The Butler, Baker &amp; Blesser) Genesis 40:1-23</vt:lpstr>
      <vt:lpstr>JOSEPH elevated (From the Pit, to the Prison,            to the Palace) Genesis 41:1-44</vt:lpstr>
      <vt:lpstr>JOSEPH in the palace (Joseph’s Gentile Bride) Genesis 41:45 &amp; 51,52</vt:lpstr>
      <vt:lpstr>JOSEPH in the palace (Joseph’s Gentile Bride) Genesis 41:45 &amp; 51,52</vt:lpstr>
      <vt:lpstr>JOSEPH in the palace (Joseph’s Gentile Bride) Genesis 41:45 &amp; 51,52</vt:lpstr>
      <vt:lpstr>JOSEPH during the famine (The Savior of the World) Genesis 41:45-47</vt:lpstr>
      <vt:lpstr>JOSEPH during the famine (The Savior of the World) Genesis 41:45-47</vt:lpstr>
      <vt:lpstr>JOSEPH &amp; his brothers (Joseph Dupes His Brothers) Genesis 42</vt:lpstr>
      <vt:lpstr>JOSEPH &amp; his brothers (Joseph Dupes His Brothers) Genesis 42</vt:lpstr>
      <vt:lpstr>JOSEPH reunited        with his brothers (Joseph the Sovereign Servant) Genesis 43</vt:lpstr>
      <vt:lpstr>JOSEPH reunited        with his brothers (Joseph the Sovereign Servant) Genesis 43</vt:lpstr>
      <vt:lpstr>Slide 33</vt:lpstr>
      <vt:lpstr>JOSEPH reunited        with his brothers (Joseph the Sovereign Servant) Genesis 43</vt:lpstr>
      <vt:lpstr>JOSEPH reunited        with his brothers (Joseph the Sovereign Servant) Genesis 43</vt:lpstr>
      <vt:lpstr>JOSEPH &amp; his brothers - again (Back to Canaan – Almost!) Genesis 43</vt:lpstr>
      <vt:lpstr>Slide 37</vt:lpstr>
      <vt:lpstr>JOSEPH &amp; his brothers - again (Back to Canaan – Almost!) Genesis 43</vt:lpstr>
      <vt:lpstr>JOSEPH &amp; his brothers - again (Back to Canaan – Again!) Genesis 43</vt:lpstr>
      <vt:lpstr>JOSEPH &amp; his brothers - again (Back to Canaan – Almost!) Genesis 43</vt:lpstr>
      <vt:lpstr>JOSEPH &amp; his brothers – finally! (Grace to the Guilty) Genesis 45:1-15</vt:lpstr>
      <vt:lpstr>JOSEPH &amp; his brothers – finally! (Grace to the Guilty) Genesis 45:1-15</vt:lpstr>
      <vt:lpstr>Back to canaan - again! (Joseph Commands:                       “Go Get My Father!”) Genesis 45:16-28</vt:lpstr>
      <vt:lpstr>Back to canaan - again! (“Go Get My Father!”) Genesis 45:16-28</vt:lpstr>
      <vt:lpstr>Slide 45</vt:lpstr>
      <vt:lpstr>JOSEPH &amp; JACOB (Glad Reunion Day!) Genesis 46:1-34</vt:lpstr>
      <vt:lpstr>Slide 47</vt:lpstr>
      <vt:lpstr>JOSEPH &amp; JACOB (Glad Reunion Day!) Genesis 46:1-34</vt:lpstr>
      <vt:lpstr>JOSEPH brings news       to pharaoh (Jacob Blesses Pharaoh) </vt:lpstr>
      <vt:lpstr>JOSEPH brings news       to pharaoh (Jacob Blesses Pharaoh) </vt:lpstr>
      <vt:lpstr>JOSEPH during the years of faminne (Joseph Blessing Egypt) Genesis 47:13-26 </vt:lpstr>
      <vt:lpstr>JOSEPH during the years of faminne (Joseph Blessing Egypt) Genesis 47:13-26  </vt:lpstr>
      <vt:lpstr>JOSEPH - &amp; jacob’s death (Jacob’s  Birthday  &amp;               Jacob’s  Deathday) Genesis 47:27 – 49:33  </vt:lpstr>
      <vt:lpstr>JOSEPH - &amp; jacob’s death (Jacob’s  Birthday  &amp;               Jacob’s  Deathday) Genesis 47:27 – 49:33  </vt:lpstr>
      <vt:lpstr>JOSEPH -                    &amp; jacob’s funeral (Jacob Gathered to His People) Genesis 50:1-13 </vt:lpstr>
      <vt:lpstr>JOSEPH -                    &amp; jacob’s funeral (Jacob Gathered to His People) Genesis 50:1-13 </vt:lpstr>
      <vt:lpstr>JOSEPH -                    &amp; jacob’s funeral (Jacob Gathered to His People) Genesis 50:1-13 </vt:lpstr>
      <vt:lpstr>JOSEPH -                    &amp; jacob’s funeral (Jacob Gathered to His People) Genesis 50:1-13 </vt:lpstr>
      <vt:lpstr>JOSEPH &amp; his brothers – one more time!                   (B.G.M.I.F.G.) Genesis 50:14-21 </vt:lpstr>
      <vt:lpstr>JOSEPH &amp; his brothers – one more time!                   (B.G.M.I.F.G.) Genesis 50:14-21 </vt:lpstr>
      <vt:lpstr>GENESIS OPENS WITH:      “IN THE BEGINNNING god created…”</vt:lpstr>
      <vt:lpstr>Slide 62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</dc:creator>
  <cp:lastModifiedBy>Paul</cp:lastModifiedBy>
  <cp:revision>134</cp:revision>
  <dcterms:created xsi:type="dcterms:W3CDTF">2010-01-12T21:10:12Z</dcterms:created>
  <dcterms:modified xsi:type="dcterms:W3CDTF">2010-03-23T16:30:24Z</dcterms:modified>
</cp:coreProperties>
</file>